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95" r:id="rId2"/>
    <p:sldId id="298" r:id="rId3"/>
    <p:sldId id="317" r:id="rId4"/>
    <p:sldId id="304" r:id="rId5"/>
    <p:sldId id="309" r:id="rId6"/>
    <p:sldId id="325" r:id="rId7"/>
    <p:sldId id="326" r:id="rId8"/>
    <p:sldId id="327" r:id="rId9"/>
    <p:sldId id="328" r:id="rId10"/>
    <p:sldId id="306" r:id="rId11"/>
    <p:sldId id="322" r:id="rId12"/>
    <p:sldId id="310" r:id="rId13"/>
    <p:sldId id="313" r:id="rId14"/>
    <p:sldId id="329" r:id="rId15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1"/>
    <p:restoredTop sz="94595"/>
  </p:normalViewPr>
  <p:slideViewPr>
    <p:cSldViewPr snapToGrid="0" snapToObjects="1">
      <p:cViewPr varScale="1">
        <p:scale>
          <a:sx n="115" d="100"/>
          <a:sy n="115" d="100"/>
        </p:scale>
        <p:origin x="141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4F544-D8BB-4547-9A2A-4D6A59342DE7}" type="datetimeFigureOut">
              <a:rPr lang="ru-KZ" smtClean="0"/>
              <a:t>2/23/24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F754C-FACE-DD48-8A74-479F1DD53E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7986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F754C-FACE-DD48-8A74-479F1DD53E90}" type="slidenum">
              <a:rPr lang="ru-KZ" smtClean="0"/>
              <a:t>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17894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EE3A-E351-C143-80C1-7CFAC74D51DE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F3F-9D3A-0342-B9F2-9EE1FF9F6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17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EE3A-E351-C143-80C1-7CFAC74D51DE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F3F-9D3A-0342-B9F2-9EE1FF9F6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EE3A-E351-C143-80C1-7CFAC74D51DE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F3F-9D3A-0342-B9F2-9EE1FF9F6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47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EE3A-E351-C143-80C1-7CFAC74D51DE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F3F-9D3A-0342-B9F2-9EE1FF9F6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548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EE3A-E351-C143-80C1-7CFAC74D51DE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F3F-9D3A-0342-B9F2-9EE1FF9F6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00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EE3A-E351-C143-80C1-7CFAC74D51DE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F3F-9D3A-0342-B9F2-9EE1FF9F6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43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EE3A-E351-C143-80C1-7CFAC74D51DE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F3F-9D3A-0342-B9F2-9EE1FF9F6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316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EE3A-E351-C143-80C1-7CFAC74D51DE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F3F-9D3A-0342-B9F2-9EE1FF9F6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1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EE3A-E351-C143-80C1-7CFAC74D51DE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F3F-9D3A-0342-B9F2-9EE1FF9F6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63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EE3A-E351-C143-80C1-7CFAC74D51DE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F3F-9D3A-0342-B9F2-9EE1FF9F6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1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EE3A-E351-C143-80C1-7CFAC74D51DE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EF3F-9D3A-0342-B9F2-9EE1FF9F6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39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1EE3A-E351-C143-80C1-7CFAC74D51DE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0EF3F-9D3A-0342-B9F2-9EE1FF9F6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4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0" y="857249"/>
            <a:ext cx="7801534" cy="5143501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24387" y="857250"/>
            <a:ext cx="3437299" cy="5143501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210057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uk-UA" sz="30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«ВОЗВРАЩЕНИЕ  К АЛТАРЮ»</a:t>
            </a:r>
          </a:p>
          <a:p>
            <a:pPr algn="ctr" defTabSz="685800">
              <a:defRPr/>
            </a:pPr>
            <a:endParaRPr lang="uk-UA" sz="27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ИНИЦИАТИВА, ОБЪЕДИНЯЮЩАЯ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ОТДЕЛЫ ЦЕРКВИ,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ОРИЕНТИРОВАННАЯ НА ВОЗРОЖДЕНИЕ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ЛИЧНОГО, СЕМЕЙНОГО И ЦЕРКОВНОГО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АЛТАРЯ</a:t>
            </a:r>
            <a:endParaRPr lang="en-US" sz="15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780878" y="1634167"/>
            <a:ext cx="4645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Всемирной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</p:spTree>
    <p:extLst>
      <p:ext uri="{BB962C8B-B14F-4D97-AF65-F5344CB8AC3E}">
        <p14:creationId xmlns:p14="http://schemas.microsoft.com/office/powerpoint/2010/main" val="1893095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0" y="857249"/>
            <a:ext cx="7801534" cy="5143501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801535" y="857250"/>
            <a:ext cx="1342466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endParaRPr lang="en-US" sz="15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2028" y="1160118"/>
            <a:ext cx="5810447" cy="470898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Жертвенную любовь проявил Иисус на кресте и именно такая любовь дождалась и приняла блудного сына.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всем еще очень много нужно расти в понимании и проявлении жертвенной любви. И в этом нам «помогают» непослушные дети, неблагодарные супруги, неотзывчивые соседи и близкие. 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 словами Бог через это помогает нам возрастать, учась у Него, раскаиваясь перед Ним и, благодаря Его за жертвенную любовь!</a:t>
            </a:r>
          </a:p>
          <a:p>
            <a:pPr algn="ctr"/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1Ин 3:1: "Смотрите, какую любовь дал нам Отец, чтобы нам называться и быть детьми Божиими. Мир потому не знает нас, что не познал Его».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13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372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0" y="857249"/>
            <a:ext cx="7801534" cy="5143501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801535" y="857250"/>
            <a:ext cx="1342466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endParaRPr lang="en-US" sz="15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780878" y="1634167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13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35D192-C7D8-FA4B-8C15-39F64E779540}"/>
              </a:ext>
            </a:extLst>
          </p:cNvPr>
          <p:cNvSpPr txBox="1"/>
          <p:nvPr/>
        </p:nvSpPr>
        <p:spPr>
          <a:xfrm>
            <a:off x="507857" y="1626136"/>
            <a:ext cx="785526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ru-RU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1Ин 3:1: </a:t>
            </a:r>
          </a:p>
          <a:p>
            <a:pPr marL="457200"/>
            <a:r>
              <a:rPr lang="ru-RU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"Смотрите, какую любовь дал нам Отец, чтобы нам называться и быть детьми Божиими. Мир потому не знает нас, что не познал Его."</a:t>
            </a:r>
          </a:p>
        </p:txBody>
      </p:sp>
    </p:spTree>
    <p:extLst>
      <p:ext uri="{BB962C8B-B14F-4D97-AF65-F5344CB8AC3E}">
        <p14:creationId xmlns:p14="http://schemas.microsoft.com/office/powerpoint/2010/main" val="1426771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426832" y="1122707"/>
            <a:ext cx="7801534" cy="5143501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801535" y="857250"/>
            <a:ext cx="1342466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endParaRPr lang="en-US" sz="15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780878" y="1634167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13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CD3DDB-C320-5849-EAFE-BFC5BBE4CD07}"/>
              </a:ext>
            </a:extLst>
          </p:cNvPr>
          <p:cNvSpPr txBox="1"/>
          <p:nvPr/>
        </p:nvSpPr>
        <p:spPr>
          <a:xfrm>
            <a:off x="1419200" y="1360450"/>
            <a:ext cx="56729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/>
              <a:t>Рим 8:32: </a:t>
            </a:r>
          </a:p>
          <a:p>
            <a:r>
              <a:rPr lang="ru-RU" sz="4000" dirty="0"/>
              <a:t>"Тот, Который Сына Своего не пощадил, но предал Его за всех нас, как с Ним не дарует нам и всего?"</a:t>
            </a:r>
          </a:p>
        </p:txBody>
      </p:sp>
    </p:spTree>
    <p:extLst>
      <p:ext uri="{BB962C8B-B14F-4D97-AF65-F5344CB8AC3E}">
        <p14:creationId xmlns:p14="http://schemas.microsoft.com/office/powerpoint/2010/main" val="2693833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0" y="868400"/>
            <a:ext cx="7801534" cy="5143501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801535" y="857250"/>
            <a:ext cx="1342466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endParaRPr lang="en-US" sz="15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780878" y="1634167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13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1E0D6-ABD0-8CC0-B40B-630BFB228EB3}"/>
              </a:ext>
            </a:extLst>
          </p:cNvPr>
          <p:cNvSpPr txBox="1"/>
          <p:nvPr/>
        </p:nvSpPr>
        <p:spPr>
          <a:xfrm>
            <a:off x="1795335" y="1271239"/>
            <a:ext cx="567598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/>
              <a:t>Рим 5:8: </a:t>
            </a:r>
          </a:p>
          <a:p>
            <a:r>
              <a:rPr lang="ru-RU" sz="4000" i="1" dirty="0"/>
              <a:t>"Но Бог Свою любовь к нам доказывает тем, что Христос умер за нас, когда мы были еще грешниками."</a:t>
            </a:r>
          </a:p>
        </p:txBody>
      </p:sp>
    </p:spTree>
    <p:extLst>
      <p:ext uri="{BB962C8B-B14F-4D97-AF65-F5344CB8AC3E}">
        <p14:creationId xmlns:p14="http://schemas.microsoft.com/office/powerpoint/2010/main" val="1032590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0" y="868400"/>
            <a:ext cx="7801534" cy="5143501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801535" y="857250"/>
            <a:ext cx="1342466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endParaRPr lang="en-US" sz="15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780878" y="1634167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13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1E0D6-ABD0-8CC0-B40B-630BFB228EB3}"/>
              </a:ext>
            </a:extLst>
          </p:cNvPr>
          <p:cNvSpPr txBox="1"/>
          <p:nvPr/>
        </p:nvSpPr>
        <p:spPr>
          <a:xfrm>
            <a:off x="1103971" y="1070517"/>
            <a:ext cx="6367345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Ис 49:22,24-25</a:t>
            </a:r>
            <a:r>
              <a:rPr lang="ru-RU" sz="2400" dirty="0"/>
              <a:t>: </a:t>
            </a:r>
          </a:p>
          <a:p>
            <a:r>
              <a:rPr lang="ru-RU" sz="2400" i="1" dirty="0"/>
              <a:t>"Так говорит Господь Бог: вот, Я подниму руку Мою к народам, и выставлю знамя Мое племенам, и принесут сыновей твоих на руках и дочерей твоих на плечах.  ... Может ли быть отнята у сильного добыча, и могут ли быть отняты у победителя взятые в плен?  Да! так говорит Господь: и плененные сильным будут отняты, и добыча тирана будет избавлена; потому что Я буду состязаться с противниками твоими и сыновей твоих Я спасу "</a:t>
            </a:r>
          </a:p>
        </p:txBody>
      </p:sp>
    </p:spTree>
    <p:extLst>
      <p:ext uri="{BB962C8B-B14F-4D97-AF65-F5344CB8AC3E}">
        <p14:creationId xmlns:p14="http://schemas.microsoft.com/office/powerpoint/2010/main" val="2435387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192431" y="857250"/>
            <a:ext cx="7801534" cy="5143501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82F59E-E267-B146-9482-7F4203230608}"/>
              </a:ext>
            </a:extLst>
          </p:cNvPr>
          <p:cNvSpPr txBox="1"/>
          <p:nvPr/>
        </p:nvSpPr>
        <p:spPr>
          <a:xfrm>
            <a:off x="999439" y="1392865"/>
            <a:ext cx="699452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ru-RU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ПРИНЦИП 5</a:t>
            </a:r>
          </a:p>
          <a:p>
            <a:pPr marL="457200"/>
            <a:r>
              <a:rPr lang="ru-RU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 каждый день…</a:t>
            </a:r>
          </a:p>
          <a:p>
            <a:pPr marL="457200"/>
            <a: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Самоотверженно любите 	свою семью</a:t>
            </a:r>
            <a:endParaRPr lang="ru-RU" sz="4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37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0" y="857250"/>
            <a:ext cx="7993965" cy="5143501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13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86E0C6-B6AB-A540-A850-C79673D75BCE}"/>
              </a:ext>
            </a:extLst>
          </p:cNvPr>
          <p:cNvSpPr txBox="1"/>
          <p:nvPr/>
        </p:nvSpPr>
        <p:spPr>
          <a:xfrm>
            <a:off x="333146" y="2551837"/>
            <a:ext cx="7660819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Рим. 13:8</a:t>
            </a:r>
          </a:p>
          <a:p>
            <a:pPr marL="457200"/>
            <a:r>
              <a:rPr lang="ru-RU" sz="4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долг Господь поощряет?</a:t>
            </a:r>
          </a:p>
          <a:p>
            <a:pPr marL="457200"/>
            <a:endParaRPr lang="ru-RU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29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0" y="809772"/>
            <a:ext cx="7993964" cy="5143501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endParaRPr lang="en-US" sz="15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86954" y="857248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780878" y="1634167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13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155F9-D153-C345-A853-106768C33F7E}"/>
              </a:ext>
            </a:extLst>
          </p:cNvPr>
          <p:cNvSpPr txBox="1"/>
          <p:nvPr/>
        </p:nvSpPr>
        <p:spPr>
          <a:xfrm>
            <a:off x="808508" y="1358954"/>
            <a:ext cx="721308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Octava"/>
              </a:rPr>
              <a:t>		</a:t>
            </a:r>
            <a:r>
              <a:rPr lang="ru-RU" sz="4800" dirty="0" err="1">
                <a:solidFill>
                  <a:schemeClr val="bg1"/>
                </a:solidFill>
                <a:latin typeface="Octava"/>
              </a:rPr>
              <a:t>Еф</a:t>
            </a:r>
            <a:r>
              <a:rPr lang="ru-RU" sz="4800" dirty="0">
                <a:solidFill>
                  <a:schemeClr val="bg1"/>
                </a:solidFill>
                <a:latin typeface="Octava"/>
              </a:rPr>
              <a:t>. 4:29-32</a:t>
            </a:r>
          </a:p>
          <a:p>
            <a:r>
              <a:rPr lang="ru-RU" sz="3200" i="1" dirty="0">
                <a:solidFill>
                  <a:schemeClr val="bg1"/>
                </a:solidFill>
                <a:latin typeface="Octava"/>
              </a:rPr>
              <a:t>Какой фильтр нам нужно использовать в наших разговорах?</a:t>
            </a:r>
          </a:p>
          <a:p>
            <a:r>
              <a:rPr lang="ru-RU" sz="3200" i="1" dirty="0">
                <a:solidFill>
                  <a:schemeClr val="bg1"/>
                </a:solidFill>
                <a:latin typeface="Octava"/>
              </a:rPr>
              <a:t>Что делать с яростью и раздражением?</a:t>
            </a:r>
          </a:p>
          <a:p>
            <a:r>
              <a:rPr lang="ru-RU" sz="3200" i="1" dirty="0">
                <a:solidFill>
                  <a:schemeClr val="bg1"/>
                </a:solidFill>
                <a:latin typeface="Octava"/>
              </a:rPr>
              <a:t>Как мы </a:t>
            </a:r>
            <a:r>
              <a:rPr lang="ru-RU" sz="3600" i="1" dirty="0">
                <a:solidFill>
                  <a:schemeClr val="bg1"/>
                </a:solidFill>
                <a:latin typeface="Octava"/>
              </a:rPr>
              <a:t>должны</a:t>
            </a:r>
            <a:r>
              <a:rPr lang="ru-RU" sz="3200" i="1" dirty="0">
                <a:solidFill>
                  <a:schemeClr val="bg1"/>
                </a:solidFill>
                <a:latin typeface="Octava"/>
              </a:rPr>
              <a:t> прощать друг друга?</a:t>
            </a:r>
          </a:p>
          <a:p>
            <a:r>
              <a:rPr lang="ru-RU" sz="3200" i="1" dirty="0">
                <a:solidFill>
                  <a:schemeClr val="bg1"/>
                </a:solidFill>
                <a:latin typeface="Octava"/>
              </a:rPr>
              <a:t>Что делать, когда не можем простить?</a:t>
            </a:r>
          </a:p>
          <a:p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95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192431" y="857250"/>
            <a:ext cx="7801534" cy="5143501"/>
          </a:xfrm>
          <a:ln>
            <a:solidFill>
              <a:schemeClr val="tx1"/>
            </a:solidFill>
          </a:ln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13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86E0C6-B6AB-A540-A850-C79673D75BCE}"/>
              </a:ext>
            </a:extLst>
          </p:cNvPr>
          <p:cNvSpPr txBox="1"/>
          <p:nvPr/>
        </p:nvSpPr>
        <p:spPr>
          <a:xfrm>
            <a:off x="873286" y="1416821"/>
            <a:ext cx="7246833" cy="3293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/>
            <a:r>
              <a:rPr lang="ru-RU" sz="4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Еф</a:t>
            </a:r>
            <a: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6:12</a:t>
            </a:r>
          </a:p>
          <a:p>
            <a:pPr marL="457200"/>
            <a:r>
              <a:rPr lang="ru-RU" sz="4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кем мы в действительности боремся, когда в нашем доме или семье возникает конфликт?</a:t>
            </a:r>
          </a:p>
        </p:txBody>
      </p:sp>
    </p:spTree>
    <p:extLst>
      <p:ext uri="{BB962C8B-B14F-4D97-AF65-F5344CB8AC3E}">
        <p14:creationId xmlns:p14="http://schemas.microsoft.com/office/powerpoint/2010/main" val="947289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192431" y="857250"/>
            <a:ext cx="7801534" cy="5143501"/>
          </a:xfrm>
          <a:ln>
            <a:solidFill>
              <a:schemeClr val="tx1"/>
            </a:solidFill>
          </a:ln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13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86E0C6-B6AB-A540-A850-C79673D75BCE}"/>
              </a:ext>
            </a:extLst>
          </p:cNvPr>
          <p:cNvSpPr txBox="1"/>
          <p:nvPr/>
        </p:nvSpPr>
        <p:spPr>
          <a:xfrm>
            <a:off x="747132" y="2062976"/>
            <a:ext cx="7246833" cy="3293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/>
            <a:r>
              <a:rPr lang="ru-RU" sz="4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Иез</a:t>
            </a:r>
            <a: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36:26,27  </a:t>
            </a:r>
          </a:p>
          <a:p>
            <a:pPr marL="457200"/>
            <a:r>
              <a:rPr lang="ru-RU" sz="4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4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 проводит операцию на сердце?</a:t>
            </a:r>
          </a:p>
          <a:p>
            <a:pPr marL="457200"/>
            <a:r>
              <a:rPr lang="ru-RU" sz="4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обетований в этом отрывке?</a:t>
            </a:r>
          </a:p>
        </p:txBody>
      </p:sp>
    </p:spTree>
    <p:extLst>
      <p:ext uri="{BB962C8B-B14F-4D97-AF65-F5344CB8AC3E}">
        <p14:creationId xmlns:p14="http://schemas.microsoft.com/office/powerpoint/2010/main" val="52519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192431" y="857250"/>
            <a:ext cx="7801534" cy="5143501"/>
          </a:xfrm>
          <a:ln>
            <a:solidFill>
              <a:schemeClr val="tx1"/>
            </a:solidFill>
          </a:ln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13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86E0C6-B6AB-A540-A850-C79673D75BCE}"/>
              </a:ext>
            </a:extLst>
          </p:cNvPr>
          <p:cNvSpPr txBox="1"/>
          <p:nvPr/>
        </p:nvSpPr>
        <p:spPr>
          <a:xfrm>
            <a:off x="747132" y="2062976"/>
            <a:ext cx="7246833" cy="40934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/>
            <a:r>
              <a:rPr lang="ru-RU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Еф</a:t>
            </a:r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5:21-33.</a:t>
            </a:r>
          </a:p>
          <a:p>
            <a:pPr marL="457200"/>
            <a:r>
              <a:rPr lang="ru-RU" sz="3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Еф</a:t>
            </a: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5:21 – о чем здесь говорится?</a:t>
            </a:r>
          </a:p>
          <a:p>
            <a:pPr marL="457200"/>
            <a:r>
              <a:rPr lang="ru-RU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Ст. 22-24. Какой совет Бог дает женам?</a:t>
            </a:r>
          </a:p>
          <a:p>
            <a:pPr marL="457200"/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Ст. 25-29. Какой совет Бог дает мужьям?</a:t>
            </a:r>
            <a:endParaRPr lang="ru-RU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endParaRPr lang="ru-RU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308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192431" y="879552"/>
            <a:ext cx="7801534" cy="5143501"/>
          </a:xfrm>
          <a:ln>
            <a:solidFill>
              <a:schemeClr val="tx1"/>
            </a:solidFill>
          </a:ln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13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86E0C6-B6AB-A540-A850-C79673D75BCE}"/>
              </a:ext>
            </a:extLst>
          </p:cNvPr>
          <p:cNvSpPr txBox="1"/>
          <p:nvPr/>
        </p:nvSpPr>
        <p:spPr>
          <a:xfrm>
            <a:off x="747132" y="2062976"/>
            <a:ext cx="7246833" cy="39087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/>
            <a: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Мал. 4:5,6</a:t>
            </a:r>
          </a:p>
          <a:p>
            <a:pPr marL="457200"/>
            <a:r>
              <a:rPr lang="ru-RU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два обещания Бог дает родителям и детям, живущим в последнее время</a:t>
            </a:r>
            <a:r>
              <a:rPr lang="ru-RU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/>
            <a:r>
              <a:rPr lang="ru-RU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должен первый обратиться?</a:t>
            </a:r>
            <a:endParaRPr lang="ru-RU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03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192431" y="857250"/>
            <a:ext cx="7801534" cy="5143501"/>
          </a:xfrm>
          <a:ln>
            <a:solidFill>
              <a:schemeClr val="tx1"/>
            </a:solidFill>
          </a:ln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ru-RU" sz="13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86E0C6-B6AB-A540-A850-C79673D75BCE}"/>
              </a:ext>
            </a:extLst>
          </p:cNvPr>
          <p:cNvSpPr txBox="1"/>
          <p:nvPr/>
        </p:nvSpPr>
        <p:spPr>
          <a:xfrm>
            <a:off x="948583" y="1288425"/>
            <a:ext cx="7246833" cy="4770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/>
            <a:r>
              <a:rPr lang="ru-RU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Втор. 6:4-6</a:t>
            </a:r>
          </a:p>
          <a:p>
            <a:pPr marL="457200"/>
            <a:r>
              <a:rPr lang="ru-RU" sz="3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Каким образом стихи 4-6 призывают нас к возрождению отношений с Богом?</a:t>
            </a:r>
          </a:p>
          <a:p>
            <a:pPr marL="457200"/>
            <a:r>
              <a:rPr lang="ru-RU" sz="3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нужно любить?</a:t>
            </a:r>
          </a:p>
          <a:p>
            <a:pPr marL="457200"/>
            <a:r>
              <a:rPr lang="ru-RU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Втор. 6:7-9</a:t>
            </a:r>
          </a:p>
          <a:p>
            <a:pPr marL="457200"/>
            <a:r>
              <a:rPr lang="ru-RU" sz="3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должен учить наших детей?</a:t>
            </a:r>
            <a:endParaRPr lang="ru-RU" sz="32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3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сделать учениками новое поколение?</a:t>
            </a:r>
          </a:p>
        </p:txBody>
      </p:sp>
    </p:spTree>
    <p:extLst>
      <p:ext uri="{BB962C8B-B14F-4D97-AF65-F5344CB8AC3E}">
        <p14:creationId xmlns:p14="http://schemas.microsoft.com/office/powerpoint/2010/main" val="30928283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6997</TotalTime>
  <Words>496</Words>
  <Application>Microsoft Macintosh PowerPoint</Application>
  <PresentationFormat>Экран (4:3)</PresentationFormat>
  <Paragraphs>58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Octava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Господь из Назарета</dc:title>
  <dc:creator>Павелко Даниил</dc:creator>
  <cp:lastModifiedBy>Svetlana Velgosha</cp:lastModifiedBy>
  <cp:revision>27</cp:revision>
  <dcterms:created xsi:type="dcterms:W3CDTF">2013-11-04T12:11:30Z</dcterms:created>
  <dcterms:modified xsi:type="dcterms:W3CDTF">2024-02-23T07:03:49Z</dcterms:modified>
</cp:coreProperties>
</file>