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303" r:id="rId2"/>
    <p:sldId id="304" r:id="rId3"/>
    <p:sldId id="317" r:id="rId4"/>
    <p:sldId id="292" r:id="rId5"/>
    <p:sldId id="291" r:id="rId6"/>
    <p:sldId id="323" r:id="rId7"/>
    <p:sldId id="305" r:id="rId8"/>
    <p:sldId id="318" r:id="rId9"/>
    <p:sldId id="320" r:id="rId10"/>
    <p:sldId id="293" r:id="rId11"/>
    <p:sldId id="319" r:id="rId12"/>
    <p:sldId id="294" r:id="rId13"/>
    <p:sldId id="256" r:id="rId14"/>
    <p:sldId id="306" r:id="rId15"/>
    <p:sldId id="287" r:id="rId16"/>
    <p:sldId id="308" r:id="rId17"/>
    <p:sldId id="307" r:id="rId18"/>
    <p:sldId id="325" r:id="rId19"/>
    <p:sldId id="321" r:id="rId20"/>
    <p:sldId id="282" r:id="rId21"/>
    <p:sldId id="288" r:id="rId22"/>
    <p:sldId id="283" r:id="rId23"/>
    <p:sldId id="289" r:id="rId24"/>
    <p:sldId id="311" r:id="rId25"/>
    <p:sldId id="322" r:id="rId26"/>
    <p:sldId id="284" r:id="rId27"/>
    <p:sldId id="290" r:id="rId28"/>
    <p:sldId id="324" r:id="rId29"/>
    <p:sldId id="295" r:id="rId30"/>
    <p:sldId id="296" r:id="rId31"/>
    <p:sldId id="312" r:id="rId32"/>
    <p:sldId id="313" r:id="rId33"/>
    <p:sldId id="299" r:id="rId34"/>
    <p:sldId id="314" r:id="rId35"/>
    <p:sldId id="315" r:id="rId36"/>
    <p:sldId id="300" r:id="rId37"/>
    <p:sldId id="301" r:id="rId38"/>
    <p:sldId id="316" r:id="rId39"/>
    <p:sldId id="28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3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89"/>
    <p:restoredTop sz="61618" autoAdjust="0"/>
  </p:normalViewPr>
  <p:slideViewPr>
    <p:cSldViewPr snapToGrid="0">
      <p:cViewPr varScale="1">
        <p:scale>
          <a:sx n="70" d="100"/>
          <a:sy n="70" d="100"/>
        </p:scale>
        <p:origin x="2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D92B7-0FEF-C243-A8B5-6268CF3BE608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E3177-D678-E14C-A432-E2910165A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27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0%BE%D1%81%D0%BF%D0%BE%D0%B4%D1%8C#cite_note-_2466627cb91eda9f-4" TargetMode="External"/><Relationship Id="rId3" Type="http://schemas.openxmlformats.org/officeDocument/2006/relationships/hyperlink" Target="https://ru.wikipedia.org/wiki/%D0%AF%D1%85%D0%B2%D0%B5" TargetMode="External"/><Relationship Id="rId7" Type="http://schemas.openxmlformats.org/officeDocument/2006/relationships/hyperlink" Target="https://ru.wikipedia.org/wiki/%D0%98%D0%B8%D1%81%D1%83%D1%81_%D0%A5%D1%80%D0%B8%D1%81%D1%82%D0%BE%D1%8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A5%D1%80%D0%B8%D1%81%D1%82%D0%B8%D0%B0%D0%BD%D1%81%D1%82%D0%B2%D0%BE" TargetMode="External"/><Relationship Id="rId5" Type="http://schemas.openxmlformats.org/officeDocument/2006/relationships/hyperlink" Target="https://ru.wikipedia.org/wiki/%D0%A1%D0%B5%D0%BF%D1%82%D1%83%D0%B0%D0%B3%D0%B8%D0%BD%D1%82%D0%B0" TargetMode="External"/><Relationship Id="rId4" Type="http://schemas.openxmlformats.org/officeDocument/2006/relationships/hyperlink" Target="https://ru.wikipedia.org/wiki/%D0%90%D0%B4%D0%BE%D0%BD%D0%B0%D0%B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Важно  - «РАЗВИВАТЬ ЖИВЫЕ, РАСТУЩИЕ, ЕЖЕДНЕВНЫЕ ОТНОШЕНИЯ С ИИСУСОМ!!!»</a:t>
            </a:r>
            <a:r>
              <a:rPr lang="ru-RU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Деян.17:21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Афиняне же все и живущие </a:t>
            </a:r>
            <a:r>
              <a:rPr lang="ru-R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них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иностранцы ни в чем охотнее не проводили время, как в том, чтобы говорить или СЛУШАТЬ ЧТО НИБУДЬ НОВОЕ.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effectLst/>
              </a:rPr>
              <a:t>ПРОСТЫЕ, НО ЕВАНГЕЛЬСКИЕ,ФУНДАМЕНТАЛЬНЫЕ  ПРИНЦИПЫ БОГ ОТКРЫВАЕТ, которые меняют не только психологию,  всего человека (ДУХ,ДУША, ТЕЛО)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911-880C-F507-FC7A-D6A2E5C49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D5EA00-A31D-E65F-EE3D-766C97281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86C23F-54F7-CCF3-646D-79865475D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6DDC3E-BCFE-C206-5227-C443BC969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51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911-880C-F507-FC7A-D6A2E5C49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D5EA00-A31D-E65F-EE3D-766C97281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86C23F-54F7-CCF3-646D-79865475D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50: 6 СТИХ -  ОТВЕТ !!!!!!!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6DDC3E-BCFE-C206-5227-C443BC969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776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04CB8-02DB-20D2-2F0B-059435490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51A0E62-9EE0-B2D6-EE26-8030C5F9A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CADE661-D700-60DE-F78D-0FE883722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r>
              <a:rPr lang="ru-RU" b="1" dirty="0"/>
              <a:t>Каждое утро Бог будил Иисуса, чтобы учить, наставлять Его. Бог даровал Ему язык ученика/учителя, чтобы Он мог словом подкреплять изнемогающего.</a:t>
            </a:r>
          </a:p>
          <a:p>
            <a:r>
              <a:rPr lang="ru-RU" b="1" dirty="0"/>
              <a:t>Это утреннее время было ключевым в земной жизни Христа. </a:t>
            </a:r>
          </a:p>
          <a:p>
            <a:endParaRPr lang="ru-RU" b="1" dirty="0"/>
          </a:p>
          <a:p>
            <a:r>
              <a:rPr lang="ru-RU" b="1" dirty="0"/>
              <a:t>Наш Бог Отец готов с любовью будить нас также, как и Мессию! </a:t>
            </a:r>
          </a:p>
          <a:p>
            <a:r>
              <a:rPr lang="ru-RU" b="1" dirty="0"/>
              <a:t>Он будет приводить нас к алтарю каждое утро. </a:t>
            </a:r>
          </a:p>
          <a:p>
            <a:r>
              <a:rPr lang="ru-RU" b="1" dirty="0"/>
              <a:t>Любящий Отец желает, чтобы мы НЕСПЕШНО ОБЩАЛИСЬ с НИМ ! 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49278-7D8C-CD4A-D49E-FDF88F3AC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129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ДОРОГОЕ ЧТО У НАС ЕСТЬ ОТ БОГА – ЭТО ВРЕМЯ!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ИИСУС МОЙ ГОСПОДЬ, КАКОЕ ВРЕМЯ И СКОЛЬКО ЭТОГО ВРЕМЕНИ Я ПОСВЯЩАЮ ИИСУСУ?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 !!!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УПРАВЛЯЯ ВРЕМЕНЕМ, МЫ БУДЕМ И СУББОТУ СОБЛЮДАТЬ, ЧТО НЕ ПОЛУЧАЕТСЯ У ДРУГИХ ХРИСТИАН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33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976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b="1" dirty="0"/>
          </a:p>
          <a:p>
            <a:r>
              <a:rPr lang="ru-RU" sz="1800" b="1" dirty="0"/>
              <a:t>Мат.28:18 - «И ПРИБЛИЗИВШИСЬ ИИСУС СКАЗАЛ ИМ, - ДАНА МНЕ ВСЯКАЯ ВЛАСТЬ НА НЕБЕ И НА ЗЕМЛЕ.»</a:t>
            </a:r>
          </a:p>
          <a:p>
            <a:endParaRPr lang="ru-RU" sz="1800" b="1" dirty="0"/>
          </a:p>
          <a:p>
            <a:r>
              <a:rPr lang="ru-RU" sz="1800" b="1" dirty="0"/>
              <a:t>СЛЕДУЮЩИЙ СЛАЙД - ОТВЕТ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8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/>
              <a:t>ОН – ГОСПОДЬ! ГОСПОДИН НА ЗЕМЛЕ!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06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ФЛП.2:5-11 -  «ИБО В ВАС ДОЛЖНЫ БЫТЬ ТЕ ЖЕ ЧУВСТВОВАНИЯ, КАКИЕ И ВО ХРИСТЕ ИИСУСЕ. ОН БУДУЧИ ОБРАЗОМ БОЖИИМ, НЕ ПОЧИТАЛ ХИЩЕНИЕМ БЫТЬ РАВНЫМ БОГУ: НО УНИЧИЖИЛ СЕБЯ САМОГО,ПРИНЯВ ОБРАЗ РАБА,СДЕЛАВШИСЬ ПОДОБНЫМ ЧЕЛОВЕКАМ И ПО ВИДУ СТАВ КАК ЧЕЛОВЕК. ….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ПОСЕМУ И БОГ ПРЕВОЗНЕС ЕГО И ДАЛ ЕМУ ИМЯ ВЫШЕ ВСЯКОГО ИМЕНИ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ВСЯКИЙ ЯЗЫК ИСПОВЕДАЛ,ЧТО ГОСПОДЬ ИИСУС ХРИСТОС В СЛАВУ БОГА ОТЦА!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– ГОСПОДЬ-ГОСПОДИН!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58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– ГОСПОДЬ-ГОСПОДИН!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51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61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/>
              <a:t>РАБОТА  </a:t>
            </a:r>
            <a:r>
              <a:rPr lang="ru-RU" b="1" dirty="0"/>
              <a:t>в группах:</a:t>
            </a:r>
          </a:p>
          <a:p>
            <a:endParaRPr lang="ru-RU" b="1" dirty="0"/>
          </a:p>
          <a:p>
            <a:r>
              <a:rPr lang="ru-RU" b="1" dirty="0"/>
              <a:t>ВОПРОС 1</a:t>
            </a:r>
            <a:r>
              <a:rPr lang="ru-RU" b="0" dirty="0"/>
              <a:t>. Разделитесь в группах по двое и расскажите друг другу: </a:t>
            </a:r>
            <a:r>
              <a:rPr lang="ru-RU" b="1" dirty="0"/>
              <a:t>«КТО БЫЛ ЛИДЕРОМ, РУКОВОДИТЕЛЕМ, БОССОМ В ВАШЕЙ СЕМЬЕ </a:t>
            </a:r>
            <a:r>
              <a:rPr lang="ru-RU" b="0" dirty="0"/>
              <a:t>и как это происходило? (2 минуты)</a:t>
            </a:r>
          </a:p>
          <a:p>
            <a:r>
              <a:rPr lang="ru-RU" b="1" dirty="0"/>
              <a:t>Ответы: </a:t>
            </a:r>
          </a:p>
          <a:p>
            <a:r>
              <a:rPr lang="ru-RU" b="0" dirty="0"/>
              <a:t>- Поднимите руку у кого отец был лидером, руководителем в семье? </a:t>
            </a:r>
          </a:p>
          <a:p>
            <a:r>
              <a:rPr lang="ru-RU" b="0" dirty="0"/>
              <a:t>- Поднимите руку у кого в семье отец думал что он лидер и руководитель? </a:t>
            </a:r>
          </a:p>
          <a:p>
            <a:r>
              <a:rPr lang="ru-RU" b="0" dirty="0"/>
              <a:t>- А у кого мама была лидером в семье, поднимите руки? </a:t>
            </a:r>
          </a:p>
          <a:p>
            <a:r>
              <a:rPr lang="ru-RU" b="0" dirty="0"/>
              <a:t>- А у кого младшая сестра или брат были лидером?</a:t>
            </a:r>
          </a:p>
          <a:p>
            <a:endParaRPr lang="ru-RU" b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17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!!!!!  ИЛЛЮСТРАЦИЯ:  МАШИНА, СИДЕНИЯ - ИЛЛЮСТРАЦИЯ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732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94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МОЛИТВА: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«ПРОСИТЕ, ЧТОБЫ МЫ ВОСПРИНИМАЛИ  ИИСУСА,КАК ВОДИТЕЛЯ И ГОСПОДА В КАЖДОЙ СФЕРЕ НАШЕЙ ЖИЗНИ»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55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ГОТОВ ВЫНУТЬ КАМНИ ИЗ НАШИХ СЕРДЕЦ, КОТОРЫЕ НЕ ДАЮТ НАМ ПРИЗНАТЬ ЕГО ГОСПОДСТВО. </a:t>
            </a: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ДОЛЖНЫ ДОВЕРИТЬСЯ ИИСУСУ КАК НАШЕМУ ГЛАВНОМУ ХИРУРГУ, ЧТОБЫ ОН ПРОВЕЛ ЭТУ ОПЕРАЦИЮ!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90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В ГРУППЕ ЭТИ ЭТИ ТЕКСТЫ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904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В ВАС и СОВЕРШЕННЫМ ВО ХРИСТЕ. </a:t>
            </a: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обитает в нас через Его Святого Духа, и Он наделяет нас силой ПОДЧИНИТЬСЯ ЕМУ КАК ГОСПОДУ! </a:t>
            </a: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каждое мгновение жил жизнью полного послушания Небесному Отцу. Он сказал: «Моя пища есть творить волю Пославшего Меня и совершать дело Его. (Ин.4:34) Христос стремился исполнить волю Бога Отца.</a:t>
            </a: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Гефсимании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молился о нас: впрочем, не как Я хочу, но как Ты. Трижды Он боролся с личными желаниями, но в итоге решил подчиниться Своему Отцу.</a:t>
            </a:r>
          </a:p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 же Самый Иисус, Который ежедневно исполнял волю Отца, живет в нас посредством Святого Духа.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55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ЧИТАЙ СЛЕДУЮЩИЙ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25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Тот же Иисус, имеющий всю силу и власть, живет в вас;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 делает вас способными подчинить Ему свою волю.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Иисус поможет и не подведет!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310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СИЛЫ ДЛЯ ЖИЗНИ ПОБЕДЫ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03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СИЛА ВО ХРИСТЕ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 ХРИСТЕ.  ВО ХРИСТЕ.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Отец и Сын пребывают с нами (живут в нас) через Святого Духа. И Божья благодать дает нам способность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довериться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Ему.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Он дарует нам как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желание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исполнить Божью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волю, так и силу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действовать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не одиноки в своей борьбе, переживаниях и старании прославлять Иисуса на протяжении дня.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не духовные сироты.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Иисус обещает: ≪Не оставлю вас сиротами; приду к вам≫.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когда Он приходит к нам, мы испытываем Его полноту.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  <a:p>
            <a:r>
              <a:rPr lang="ru-RU" b="1" dirty="0"/>
              <a:t>ВОПРОС 2.  </a:t>
            </a:r>
            <a:r>
              <a:rPr lang="ru-RU" b="0" dirty="0"/>
              <a:t>Когда мы размышляем и вспоминаем, кто в нашей семье был лидером, главным, </a:t>
            </a:r>
            <a:r>
              <a:rPr lang="ru-RU" sz="2400" b="1" dirty="0"/>
              <a:t>какие качества вам нравились в лидере  вашей семьи</a:t>
            </a:r>
            <a:r>
              <a:rPr lang="ru-RU" b="0" dirty="0"/>
              <a:t>?  К примеру: отец был лидером, какие качества отца вам запомнились и нравятся? Или мама была лидером, какие её качества  вам нравятся? (5 минут)</a:t>
            </a:r>
          </a:p>
          <a:p>
            <a:r>
              <a:rPr lang="ru-RU" b="1" dirty="0"/>
              <a:t>- По одному приглашать высказываться из групп, кто желает!?</a:t>
            </a:r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ВОПРОС 3. </a:t>
            </a:r>
            <a:r>
              <a:rPr lang="ru-RU" b="0" dirty="0"/>
              <a:t> </a:t>
            </a:r>
            <a:r>
              <a:rPr lang="ru-RU" b="1" dirty="0"/>
              <a:t>КАК ЭТИ ХАРАКТЕРИСТИКИ (ОТЦА, МАМЫ-ЛИДЕРА) ВЫ МОЖЕТЕ СООТНЕСТИ/ПРИМЕНИТЬ К БОГУ ?</a:t>
            </a:r>
          </a:p>
          <a:p>
            <a:endParaRPr lang="ru-RU" b="1" dirty="0"/>
          </a:p>
          <a:p>
            <a:r>
              <a:rPr lang="ru-RU" b="1" dirty="0"/>
              <a:t>- ПЕРЕХОДИ НА СЛЕДУЮЩИЙ СЛАЙД – НАЧАЛО ТЕМЫ И МОЛИТВА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33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ОКЕАН И ЧАШКА: Подобно тому, как Иисус живет в нас посредством веры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(полная воды чашка) и дает нам возможность приносить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добрые плоды, мы также продолжаем пребывать в Нем,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Его жизнь течет через нашу собственную.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≪Бог желает явить через вас святость, человеколюбие,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сострадание, свойственные Ему. 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Спаситель не требует,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ученики приносили плод своими усилиями.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 повелевает им пребывать в Нем.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660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Octava"/>
              </a:rPr>
              <a:t>ПРОЧИТАТЬ ВМЕСТЕ.  - Христос наделяет нас </a:t>
            </a:r>
            <a:r>
              <a:rPr lang="ru-RU" sz="1800" b="1" dirty="0" err="1">
                <a:effectLst/>
                <a:latin typeface="Octava"/>
              </a:rPr>
              <a:t>силои</a:t>
            </a:r>
            <a:r>
              <a:rPr lang="ru-RU" sz="1800" b="1" dirty="0">
                <a:effectLst/>
                <a:latin typeface="Octava"/>
              </a:rPr>
              <a:t>̆ ПОЧИТАТЬ  Его в </a:t>
            </a:r>
            <a:r>
              <a:rPr lang="ru-RU" sz="1800" b="1" dirty="0" err="1">
                <a:effectLst/>
                <a:latin typeface="Octava"/>
              </a:rPr>
              <a:t>своеи</a:t>
            </a:r>
            <a:r>
              <a:rPr lang="ru-RU" sz="1800" b="1" dirty="0">
                <a:effectLst/>
                <a:latin typeface="Octava"/>
              </a:rPr>
              <a:t>̆ </a:t>
            </a:r>
            <a:r>
              <a:rPr lang="ru-RU" sz="1800" b="1" dirty="0" err="1">
                <a:effectLst/>
                <a:latin typeface="Octava"/>
              </a:rPr>
              <a:t>повседневнои</a:t>
            </a:r>
            <a:r>
              <a:rPr lang="ru-RU" sz="1800" b="1" dirty="0">
                <a:effectLst/>
                <a:latin typeface="Octava"/>
              </a:rPr>
              <a:t>̆ жизни. Когда мы пребываем в Нем, а Он — в нас, мы будем хотеть жить ради Его славы (см. 1 Кор. 10:31). 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861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8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 ЗАДАНИЕ: КОРОНА с ОДНОЙ СТОРОНЫ…. -  и Лично пишут у себя в блокноте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219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 ЗАДАНИЕ: КОРОНА с ОДНОЙ СТОРОНЫ…. -  и Лично пишут у себя в блокноте</a:t>
            </a:r>
          </a:p>
          <a:p>
            <a:endParaRPr lang="ru-RU" dirty="0"/>
          </a:p>
          <a:p>
            <a:r>
              <a:rPr lang="ru-RU" dirty="0"/>
              <a:t>ВСЕ ЧТО НЕ ОТДАНО ИИСУСУ, ДЕРЖИТ ВАС В ПЛЕНУ.</a:t>
            </a:r>
          </a:p>
          <a:p>
            <a:r>
              <a:rPr lang="ru-RU" sz="1800" dirty="0">
                <a:effectLst/>
                <a:latin typeface="Octava"/>
              </a:rPr>
              <a:t>Поместите эту табличку рядом с </a:t>
            </a:r>
            <a:r>
              <a:rPr lang="ru-RU" sz="1800" dirty="0" err="1">
                <a:effectLst/>
                <a:latin typeface="Octava"/>
              </a:rPr>
              <a:t>вашеи</a:t>
            </a:r>
            <a:r>
              <a:rPr lang="ru-RU" sz="1800" dirty="0">
                <a:effectLst/>
                <a:latin typeface="Octava"/>
              </a:rPr>
              <a:t>̆ кроватью и </a:t>
            </a:r>
            <a:r>
              <a:rPr lang="ru-RU" sz="1800" dirty="0" err="1">
                <a:effectLst/>
                <a:latin typeface="Octava"/>
              </a:rPr>
              <a:t>каждыи</a:t>
            </a:r>
            <a:r>
              <a:rPr lang="ru-RU" sz="1800" dirty="0">
                <a:effectLst/>
                <a:latin typeface="Octava"/>
              </a:rPr>
              <a:t>̆ день </a:t>
            </a:r>
            <a:r>
              <a:rPr lang="ru-RU" sz="1800" dirty="0" err="1">
                <a:effectLst/>
                <a:latin typeface="Octava"/>
              </a:rPr>
              <a:t>следующеи</a:t>
            </a:r>
            <a:r>
              <a:rPr lang="ru-RU" sz="1800" dirty="0">
                <a:effectLst/>
                <a:latin typeface="Octava"/>
              </a:rPr>
              <a:t>̆ недели </a:t>
            </a:r>
            <a:r>
              <a:rPr lang="ru-RU" sz="1800" dirty="0" err="1">
                <a:effectLst/>
                <a:latin typeface="Octava"/>
              </a:rPr>
              <a:t>доверяйте</a:t>
            </a:r>
            <a:r>
              <a:rPr lang="ru-RU" sz="1800" dirty="0">
                <a:effectLst/>
                <a:latin typeface="Octava"/>
              </a:rPr>
              <a:t> Иисусу все, что еще не отдано Ему. Если вы испытываете сложности, молитесь: «Господи, помоги отдать Тебе все».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50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Octava"/>
              </a:rPr>
              <a:t>Кто нуждается в Иисусе, чтобы испытать опыт, </a:t>
            </a:r>
            <a:r>
              <a:rPr lang="ru-RU" sz="1800" dirty="0" err="1">
                <a:effectLst/>
                <a:latin typeface="Octava"/>
              </a:rPr>
              <a:t>описаныи</a:t>
            </a:r>
            <a:r>
              <a:rPr lang="ru-RU" sz="1800" dirty="0">
                <a:effectLst/>
                <a:latin typeface="Octava"/>
              </a:rPr>
              <a:t>̆ В ИЕЗ. 26: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Octava"/>
              </a:rPr>
              <a:t> Если Бог призывает вас пережить эту операцию на сердце, </a:t>
            </a:r>
            <a:r>
              <a:rPr lang="ru-RU" sz="1800" dirty="0" err="1">
                <a:effectLst/>
                <a:latin typeface="Octava"/>
              </a:rPr>
              <a:t>пожалуйста</a:t>
            </a:r>
            <a:r>
              <a:rPr lang="ru-RU" sz="1800" dirty="0">
                <a:effectLst/>
                <a:latin typeface="Octava"/>
              </a:rPr>
              <a:t>, вместе со </a:t>
            </a:r>
            <a:r>
              <a:rPr lang="ru-RU" sz="1800" dirty="0" err="1">
                <a:effectLst/>
                <a:latin typeface="Octava"/>
              </a:rPr>
              <a:t>мнои</a:t>
            </a:r>
            <a:r>
              <a:rPr lang="ru-RU" sz="1800" dirty="0">
                <a:effectLst/>
                <a:latin typeface="Octava"/>
              </a:rPr>
              <a:t>̆ преклоните колени перед Господом. Я приглашаю вас совершить личную молитву, прося Иисуса удалить из вашего сердца все ненужное: горечь, ненависть, похоть или любовь к чему-то или кому-то, что заменяет Иисуса как Господа.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МОЛИТВА – стр. 28</a:t>
            </a:r>
            <a:b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68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67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ВЗИРАЯ НА НАЧАЛЬНИКА И СОВЕРШИТЕЛЯ ВЕРЫ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359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5072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«Наше возрастание в благодати, наша радость и полезность — все зависит от единения со Христом.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Только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посредством ежедневного, ежечасного общения с Ним,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пребывания в Нем мы сможем возрастать в благодати.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 не только начало, но и завершение нашей веры.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Христос — Первый и Последний, </a:t>
            </a:r>
            <a:r>
              <a:rPr lang="ru-RU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Вечносущий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 должен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быть с нами не только в начале и в конце нашего пути, но и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каждом шагу.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Давид говорит: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„Всегда видел я перед собою Господа, ибо Он одесную меня; не поколеблюсь”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(Пс.15:8)≫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(Путь ко Христу. С. 69).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236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69406-7301-9F28-98DA-506D61FA0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A2D724B-5E8D-E3F1-4448-996399BB5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FDBBA9E-BADF-2D53-66BA-F000743BC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Ведь Он принял нас такими, какие мы есть, — сломленными, потрепанными и израненными грехом, избавил нас,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Очистил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Своей Кровью и освободил. И Он ожидает ПОЛНОГО ПОДЧИНЕНИЯ ЕГО ВОЛЕ!  ОН НАШ ГОСПОДЬ – ГОСПОДИН!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Иисус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действительно наш Господь, наша жизнь и привычки изменятся, и иногда нам это не нравится, потому что мы чувствуем, что теряем контроль.</a:t>
            </a:r>
            <a:endParaRPr lang="ru-RU" dirty="0"/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7244FF-3D32-8B1D-E511-A4435D754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0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МЫ ПРИШЛИ К ИИСУСУ, ТАКИЕ КАК ЕСТЬ. ОН ПРИНЯЛ НАС ТАКИМИ КАК МЫ ЕСТЬ.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 А ПРИНИМАЕМ ЛИ МЫ ЕГО, ТАКИМ КАК ОН ЕСТЬ,-  ГОСПОДОМ НАШЕЙ ЖИЗНИ ????-   ЛИЧНАЯ МОЛИТВА КОГО ТО</a:t>
            </a:r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Приступая к изучению этого принципа, просите Бога, чтобы благодаря Святому Духу вы могли по-новому осмыслить Слово Божье и с радостью петь «Все я отдаю», потому что любовь Спасителя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завладела вашим сердцем</a:t>
            </a:r>
            <a:r>
              <a:rPr lang="ru-RU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47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ТИТУЛ "ГОСПОДЬ": С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III 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века до н. э. произнесение имени еврейского Бога </a:t>
            </a:r>
            <a:r>
              <a:rPr lang="ru-RU" b="0" i="1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Яхве"/>
              </a:rPr>
              <a:t>Яхве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было полностью табуировано. В тех  текстах, где оно встречается, его заменил термин </a:t>
            </a:r>
            <a:r>
              <a:rPr lang="ru-RU" b="0" i="1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Адонай"/>
              </a:rPr>
              <a:t>Адона</a:t>
            </a:r>
            <a:r>
              <a:rPr lang="ru-RU" b="0" i="1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й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ֲדֹנָי,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"Господь мой». 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Септуагинта"/>
              </a:rPr>
              <a:t>Септуагинте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вместо Яхве стоит термин КЮРИОС, что значит ГОСПОДЬ. В русском переводе, который исходит из Септуагинты, термин передан как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ГОСПОДЬ.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Христианство"/>
              </a:rPr>
              <a:t>христианстве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титул ГОСПОДЬ 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применяется к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Иисус Христос"/>
              </a:rPr>
              <a:t>Иисусу Христу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что подчёркивает Его Божественный статус</a:t>
            </a:r>
            <a:r>
              <a:rPr lang="ru-RU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/>
              </a:rPr>
              <a:t>[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8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ЧИТАЕТ КТО ТО ИЗ ЗАЛА:</a:t>
            </a:r>
          </a:p>
          <a:p>
            <a:pPr marL="0" indent="0">
              <a:buNone/>
            </a:pP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СЛЕДУЮЩИЙ СЛАЙД – ЧИТАЙ ВОПРОС К СТИХУ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8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20"/>
              </a:lnSpc>
            </a:pPr>
            <a:r>
              <a:rPr lang="ru-RU" b="1" dirty="0"/>
              <a:t>Иисус просыпался затемно и уходил в укромное место для молитвы. </a:t>
            </a:r>
            <a:r>
              <a:rPr lang="ru-RU" sz="12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Сон и комфорт были не на первом месте у Иисуса.</a:t>
            </a:r>
            <a:endParaRPr lang="ru-RU" b="1" dirty="0"/>
          </a:p>
          <a:p>
            <a:endParaRPr lang="ru-RU" b="1" dirty="0"/>
          </a:p>
          <a:p>
            <a:pPr>
              <a:lnSpc>
                <a:spcPts val="1620"/>
              </a:lnSpc>
            </a:pPr>
            <a:r>
              <a:rPr lang="ru-RU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Иисус мой ГОСПОДЬ, нуждался в утреннем времени общения, то есть  ли у меня жажда общения с Богом? Как я провожу лучшее время для общения с НИМ (ГОСОДОМ и ГОСПОДИНОМ?</a:t>
            </a:r>
            <a:endParaRPr lang="ru-RU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20"/>
              </a:lnSpc>
            </a:pPr>
            <a:endParaRPr lang="ru-RU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93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348A-9326-C3B7-139F-8A557945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EA327E-CB3C-9A4B-3E99-C78F44D7A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79B348-A598-083C-3743-030A3C3C6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20"/>
              </a:lnSpc>
            </a:pPr>
            <a:endParaRPr lang="ru-RU" sz="1800" b="1" kern="0" dirty="0">
              <a:solidFill>
                <a:srgbClr val="212121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20"/>
              </a:lnSpc>
            </a:pP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ХОТЯ ИИСУС ПРОВОДИЛ И ЦЕЛЫЕ НОЧИ В МОЛИТВЕ,  НО КОГДА ОН НОЧЬЮ СПАЛ, УТРЕННЕЕ  ВРЕМЯ ДЛЯ НЕГО БЫЛО САМЫМ ВАЖНЫМ И РЕШАЮЩИМ!!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1D861-880B-37AB-83A8-EB8F0BE1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08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8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86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0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23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5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6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19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5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3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9046D-A981-8C43-9B83-4AEBEF2BA761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9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36109" y="972666"/>
            <a:ext cx="7837643" cy="5028084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972666"/>
            <a:ext cx="3437299" cy="5028085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972664"/>
            <a:ext cx="1150035" cy="50280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33140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algn="ctr" defTabSz="685800">
              <a:defRPr/>
            </a:pPr>
            <a:r>
              <a:rPr lang="uk-UA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algn="ctr" defTabSz="685800">
              <a:defRPr/>
            </a:pPr>
            <a:r>
              <a:rPr lang="uk-UA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191870" y="1277628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189309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A1E2F-E447-97C2-552A-59AA6517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DB67AF5-A07F-4AB1-0281-66BBC0350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2D431494-B200-8569-8635-85EBE2220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0"/>
            <a:ext cx="130110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AFA74F-F771-9B9A-436E-D374AE78ECB4}"/>
              </a:ext>
            </a:extLst>
          </p:cNvPr>
          <p:cNvSpPr txBox="1"/>
          <p:nvPr/>
        </p:nvSpPr>
        <p:spPr>
          <a:xfrm>
            <a:off x="879481" y="931673"/>
            <a:ext cx="4576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Прочитаем: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879EAF-2D00-C456-12C1-BF015937F8FA}"/>
              </a:ext>
            </a:extLst>
          </p:cNvPr>
          <p:cNvSpPr txBox="1"/>
          <p:nvPr/>
        </p:nvSpPr>
        <p:spPr>
          <a:xfrm>
            <a:off x="1028700" y="3075057"/>
            <a:ext cx="45766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Исаия 50:4</a:t>
            </a:r>
          </a:p>
        </p:txBody>
      </p:sp>
    </p:spTree>
    <p:extLst>
      <p:ext uri="{BB962C8B-B14F-4D97-AF65-F5344CB8AC3E}">
        <p14:creationId xmlns:p14="http://schemas.microsoft.com/office/powerpoint/2010/main" val="2972799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A1E2F-E447-97C2-552A-59AA6517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DB67AF5-A07F-4AB1-0281-66BBC0350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2D431494-B200-8569-8635-85EBE2220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0"/>
            <a:ext cx="130110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879EAF-2D00-C456-12C1-BF015937F8FA}"/>
              </a:ext>
            </a:extLst>
          </p:cNvPr>
          <p:cNvSpPr txBox="1"/>
          <p:nvPr/>
        </p:nvSpPr>
        <p:spPr>
          <a:xfrm>
            <a:off x="1257749" y="1445647"/>
            <a:ext cx="45766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Исаия 50:4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DA9B59-D62E-CE55-ADDC-BF8A8642D019}"/>
              </a:ext>
            </a:extLst>
          </p:cNvPr>
          <p:cNvSpPr txBox="1"/>
          <p:nvPr/>
        </p:nvSpPr>
        <p:spPr>
          <a:xfrm>
            <a:off x="582313" y="2445018"/>
            <a:ext cx="45766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свидетельствует в этом стихе, пророк Исаия или кто-то другой??</a:t>
            </a:r>
          </a:p>
        </p:txBody>
      </p:sp>
    </p:spTree>
    <p:extLst>
      <p:ext uri="{BB962C8B-B14F-4D97-AF65-F5344CB8AC3E}">
        <p14:creationId xmlns:p14="http://schemas.microsoft.com/office/powerpoint/2010/main" val="347992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3C492-F5CC-02F4-30E6-129AF44ED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0744872-4823-5B10-4152-0908B0DF1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6DD0587E-2B83-AAC5-3DA4-442DEB0EC3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10145" y="-98171"/>
            <a:ext cx="1319728" cy="6956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D90FB2-93CF-11E5-52CE-1601252A60BD}"/>
              </a:ext>
            </a:extLst>
          </p:cNvPr>
          <p:cNvSpPr txBox="1"/>
          <p:nvPr/>
        </p:nvSpPr>
        <p:spPr>
          <a:xfrm>
            <a:off x="1411255" y="898467"/>
            <a:ext cx="45766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Исаия 50:4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CD95DA-D413-E9CD-63AE-81982CABC34E}"/>
              </a:ext>
            </a:extLst>
          </p:cNvPr>
          <p:cNvSpPr txBox="1"/>
          <p:nvPr/>
        </p:nvSpPr>
        <p:spPr>
          <a:xfrm>
            <a:off x="181947" y="2009381"/>
            <a:ext cx="54584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мессианское пророчество, указывающее на то, что Иисус будет переживать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утро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этой планете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59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6734" y="0"/>
            <a:ext cx="3514392" cy="6857999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8A09CC52-6C38-87C2-FB18-908DF938F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00417" y="-591971"/>
            <a:ext cx="1429456" cy="7449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4A140-D69C-3C8B-25EC-15EC73E09C05}"/>
              </a:ext>
            </a:extLst>
          </p:cNvPr>
          <p:cNvSpPr txBox="1"/>
          <p:nvPr/>
        </p:nvSpPr>
        <p:spPr>
          <a:xfrm>
            <a:off x="251927" y="1515764"/>
            <a:ext cx="54584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Почитая Иисуса Господом, </a:t>
            </a:r>
          </a:p>
          <a:p>
            <a:pPr defTabSz="685800">
              <a:defRPr/>
            </a:pPr>
            <a:r>
              <a:rPr lang="ru-RU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просите Бога </a:t>
            </a: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ВЕЧЕР</a:t>
            </a:r>
            <a:r>
              <a:rPr lang="ru-RU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пробуждать вас следующим </a:t>
            </a: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</a:t>
            </a:r>
            <a:r>
              <a:rPr lang="ru-RU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НЕСПЕШНО</a:t>
            </a:r>
            <a:r>
              <a:rPr lang="ru-RU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общаться с Ним через чтение Слова и молитву, ни на что </a:t>
            </a:r>
          </a:p>
          <a:p>
            <a:pPr defTabSz="685800">
              <a:defRPr/>
            </a:pPr>
            <a:r>
              <a:rPr lang="ru-RU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отвлекаясь</a:t>
            </a:r>
          </a:p>
        </p:txBody>
      </p:sp>
    </p:spTree>
    <p:extLst>
      <p:ext uri="{BB962C8B-B14F-4D97-AF65-F5344CB8AC3E}">
        <p14:creationId xmlns:p14="http://schemas.microsoft.com/office/powerpoint/2010/main" val="116479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671D-B101-B390-9C4A-800B8671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69" y="1949636"/>
            <a:ext cx="7886700" cy="99417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«Почитайте Иисуса </a:t>
            </a:r>
            <a:br>
              <a:rPr lang="en-US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Господа»</a:t>
            </a:r>
            <a:endParaRPr lang="ru-RU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0"/>
            <a:ext cx="1301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23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60" y="1737432"/>
            <a:ext cx="7886700" cy="994172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Слово Божье говорит нам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Иисусе, как о Господе?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188" y="3279729"/>
            <a:ext cx="5783580" cy="902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28:18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491055" y="0"/>
            <a:ext cx="4095329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3EB72BDC-B768-98CE-8381-1CC61B53B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62812" y="-861203"/>
            <a:ext cx="1464069" cy="77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2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28" y="1704164"/>
            <a:ext cx="7886700" cy="994172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Слово Божье говорит нам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Иисусе, как о Господе?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188" y="3279729"/>
            <a:ext cx="5783580" cy="902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Мф. 28:18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806293" y="0"/>
            <a:ext cx="3590663" cy="5443859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3EB72BDC-B768-98CE-8381-1CC61B53B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48697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D0B4D5-5DF7-DFC1-21EE-B56F9EDB08DA}"/>
              </a:ext>
            </a:extLst>
          </p:cNvPr>
          <p:cNvSpPr txBox="1"/>
          <p:nvPr/>
        </p:nvSpPr>
        <p:spPr>
          <a:xfrm>
            <a:off x="229628" y="4150629"/>
            <a:ext cx="45766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говорит, что Ему дана </a:t>
            </a:r>
            <a:r>
              <a:rPr lang="ru-RU" sz="32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всякая власть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небе и на земле…</a:t>
            </a:r>
          </a:p>
        </p:txBody>
      </p:sp>
    </p:spTree>
    <p:extLst>
      <p:ext uri="{BB962C8B-B14F-4D97-AF65-F5344CB8AC3E}">
        <p14:creationId xmlns:p14="http://schemas.microsoft.com/office/powerpoint/2010/main" val="1444374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66" y="1669276"/>
            <a:ext cx="7886700" cy="994172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Слово Божье говорит нам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Иисусе, как о Господе?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75" y="2977753"/>
            <a:ext cx="5783580" cy="9024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Флп</a:t>
            </a: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2:5–11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7999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3EB72BDC-B768-98CE-8381-1CC61B53B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-292609"/>
            <a:ext cx="1364547" cy="7150607"/>
          </a:xfrm>
          <a:prstGeom prst="rect">
            <a:avLst/>
          </a:prstGeom>
        </p:spPr>
      </p:pic>
      <p:sp>
        <p:nvSpPr>
          <p:cNvPr id="7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 txBox="1">
            <a:spLocks/>
          </p:cNvSpPr>
          <p:nvPr/>
        </p:nvSpPr>
        <p:spPr>
          <a:xfrm>
            <a:off x="88839" y="3692949"/>
            <a:ext cx="4977765" cy="13435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8604"/>
            <a:ext cx="7886700" cy="994172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Слово Божье говорит нам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Иисусе, как о Господе?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24687" y="1"/>
            <a:ext cx="3590663" cy="6857999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3EB72BDC-B768-98CE-8381-1CC61B53B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-292609"/>
            <a:ext cx="1364547" cy="7150607"/>
          </a:xfrm>
          <a:prstGeom prst="rect">
            <a:avLst/>
          </a:prstGeom>
        </p:spPr>
      </p:pic>
      <p:sp>
        <p:nvSpPr>
          <p:cNvPr id="7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 txBox="1">
            <a:spLocks/>
          </p:cNvSpPr>
          <p:nvPr/>
        </p:nvSpPr>
        <p:spPr>
          <a:xfrm>
            <a:off x="88839" y="3692949"/>
            <a:ext cx="4977765" cy="13435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08713-ACDD-5C09-2D36-88D220B3BA33}"/>
              </a:ext>
            </a:extLst>
          </p:cNvPr>
          <p:cNvSpPr txBox="1"/>
          <p:nvPr/>
        </p:nvSpPr>
        <p:spPr>
          <a:xfrm>
            <a:off x="628650" y="1331379"/>
            <a:ext cx="47026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ПОСЕМУ И БОГ </a:t>
            </a:r>
            <a:r>
              <a:rPr lang="ru-RU" sz="24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ПРЕВОЗНЕС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И ДАЛ ЕМУ ИМЯ </a:t>
            </a:r>
            <a:r>
              <a:rPr lang="ru-RU" sz="24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ВЫШЕ ВСЯКОГО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ВСЯКИЙ ЯЗЫК ИСПОВЕДАЛ,</a:t>
            </a:r>
            <a:r>
              <a:rPr lang="ru-RU" sz="24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ЧТО ГОСПОДЬ ИИСУС ХРИСТОС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СЛАВУ БОГА ОТЦА!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F2921-6CD7-9296-298D-A4AF276D9FB9}"/>
              </a:ext>
            </a:extLst>
          </p:cNvPr>
          <p:cNvSpPr txBox="1"/>
          <p:nvPr/>
        </p:nvSpPr>
        <p:spPr>
          <a:xfrm>
            <a:off x="336498" y="5254749"/>
            <a:ext cx="4702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– ГОСПОДЬ-ГОСПОДИН!</a:t>
            </a:r>
          </a:p>
        </p:txBody>
      </p:sp>
    </p:spTree>
    <p:extLst>
      <p:ext uri="{BB962C8B-B14F-4D97-AF65-F5344CB8AC3E}">
        <p14:creationId xmlns:p14="http://schemas.microsoft.com/office/powerpoint/2010/main" val="2369837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7999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3EB72BDC-B768-98CE-8381-1CC61B53B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-1"/>
            <a:ext cx="1301103" cy="6857999"/>
          </a:xfrm>
          <a:prstGeom prst="rect">
            <a:avLst/>
          </a:prstGeom>
        </p:spPr>
      </p:pic>
      <p:sp>
        <p:nvSpPr>
          <p:cNvPr id="7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 txBox="1">
            <a:spLocks/>
          </p:cNvSpPr>
          <p:nvPr/>
        </p:nvSpPr>
        <p:spPr>
          <a:xfrm>
            <a:off x="88839" y="3692949"/>
            <a:ext cx="4977765" cy="13435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7EB30-D010-68FF-3902-012313B67F6B}"/>
              </a:ext>
            </a:extLst>
          </p:cNvPr>
          <p:cNvSpPr txBox="1"/>
          <p:nvPr/>
        </p:nvSpPr>
        <p:spPr>
          <a:xfrm>
            <a:off x="353479" y="410451"/>
            <a:ext cx="523419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знаем, что все во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Вселеннои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скоро преклонятся перед господством Иисуса Христа. Почему же мы не почитаем Иисуса Господом уже </a:t>
            </a:r>
            <a:r>
              <a:rPr lang="ru-RU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сейчас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любим ли мы Иисуса только лишь </a:t>
            </a:r>
            <a:r>
              <a:rPr lang="ru-RU" sz="3200" b="1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как Друга 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Спасителя, </a:t>
            </a:r>
            <a:r>
              <a:rPr lang="ru-RU" sz="32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но не как нашего Господа? </a:t>
            </a:r>
            <a:endParaRPr lang="ru-RU" sz="32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6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36109" y="857250"/>
            <a:ext cx="7837643" cy="5028084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33140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492920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113791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90" y="243482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Иисус является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Господом вашей жизни,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мы Ему 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отводим место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714FA5BF-7E66-E66D-C286-90C2540AD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4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61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46" y="2160508"/>
            <a:ext cx="7886700" cy="9941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Иисус является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Господом вашей жизни,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вы должны 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сидеть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425696" y="0"/>
            <a:ext cx="4608415" cy="6895937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714FA5BF-7E66-E66D-C286-90C2540AD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-1"/>
            <a:ext cx="1495200" cy="6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3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E76A-99A4-5D55-AD04-ECC6B171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218" y="2239663"/>
            <a:ext cx="5200650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нам как христианам лучше всего находиться, когда Иисус «сидит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рулем», являясь   Господом нашей жизни?</a:t>
            </a: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2512412F-1544-2146-2FEE-104BB0C3A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4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4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E76A-99A4-5D55-AD04-ECC6B171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105" y="202008"/>
            <a:ext cx="5584360" cy="1310483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можем прекратить делать то, что является неправильным?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113" y="1726708"/>
            <a:ext cx="4822655" cy="29733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36:26, 27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 И дам вам сердце новое, и дух новый дам вам; и возьму из плоти вашей сердце каменное, и дам вам сердце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плотяное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 Вложу внутрь вас дух Мой и сделаю то, что вы будете ходить в заповедях Моих и уставы Мои будете соблюдать и выполнять.</a:t>
            </a: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2512412F-1544-2146-2FEE-104BB0C3A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82465" y="-91440"/>
            <a:ext cx="14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2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254"/>
            <a:ext cx="9144000" cy="5143500"/>
          </a:xfrm>
          <a:prstGeom prst="rect">
            <a:avLst/>
          </a:prstGeom>
        </p:spPr>
      </p:pic>
      <p:pic>
        <p:nvPicPr>
          <p:cNvPr id="6" name="Объект 9">
            <a:extLst>
              <a:ext uri="{FF2B5EF4-FFF2-40B4-BE49-F238E27FC236}">
                <a16:creationId xmlns:a16="http://schemas.microsoft.com/office/drawing/2014/main" id="{2512412F-1544-2146-2FEE-104BB0C3A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56377" y="62165"/>
            <a:ext cx="1287624" cy="679583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 txBox="1">
            <a:spLocks/>
          </p:cNvSpPr>
          <p:nvPr/>
        </p:nvSpPr>
        <p:spPr>
          <a:xfrm>
            <a:off x="3927894" y="1428029"/>
            <a:ext cx="4516084" cy="21026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Кол. 1:27, 28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0FB3A-D98A-E897-93EB-3D50BEA0384C}"/>
              </a:ext>
            </a:extLst>
          </p:cNvPr>
          <p:cNvSpPr txBox="1"/>
          <p:nvPr/>
        </p:nvSpPr>
        <p:spPr>
          <a:xfrm>
            <a:off x="4114801" y="372503"/>
            <a:ext cx="2502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ПРОЧТИТЕ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CD58A-6BB3-523E-6C5E-6C5F0A948D98}"/>
              </a:ext>
            </a:extLst>
          </p:cNvPr>
          <p:cNvSpPr txBox="1"/>
          <p:nvPr/>
        </p:nvSpPr>
        <p:spPr>
          <a:xfrm>
            <a:off x="3358501" y="3042077"/>
            <a:ext cx="4642050" cy="214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 ПОБЕДЫ ХРИСТИАНИНА СОДЕРЖИТСЯ В ДВУХ ВЫРАЖЕНИЯХ ИЗ ЭТОГО БИБЛЕЙСКОГО ОТРЫВКА.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ЧТО ЭТО ЗА ВЫРАЖЕНИЯ?</a:t>
            </a:r>
          </a:p>
        </p:txBody>
      </p:sp>
    </p:spTree>
    <p:extLst>
      <p:ext uri="{BB962C8B-B14F-4D97-AF65-F5344CB8AC3E}">
        <p14:creationId xmlns:p14="http://schemas.microsoft.com/office/powerpoint/2010/main" val="1613303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A05F997-95B1-CCE8-8AEB-E426DC53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76CC3"/>
              </a:clrFrom>
              <a:clrTo>
                <a:srgbClr val="576C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8889" l="521" r="90000">
                        <a14:foregroundMark x1="8125" y1="98889" x2="4427" y2="89167"/>
                        <a14:foregroundMark x1="4427" y1="89167" x2="573" y2="68426"/>
                        <a14:foregroundMark x1="573" y1="68426" x2="5885" y2="17407"/>
                        <a14:foregroundMark x1="5885" y1="17407" x2="10365" y2="6574"/>
                        <a14:foregroundMark x1="10365" y1="6574" x2="13854" y2="5370"/>
                        <a14:foregroundMark x1="8125" y1="8426" x2="521" y2="33981"/>
                        <a14:foregroundMark x1="30104" y1="91111" x2="32865" y2="93148"/>
                        <a14:foregroundMark x1="20104" y1="92685" x2="20104" y2="98889"/>
                        <a14:foregroundMark x1="25885" y1="87593" x2="24635" y2="98241"/>
                        <a14:backgroundMark x1="33646" y1="3519" x2="7177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246"/>
            <a:ext cx="9144000" cy="5143500"/>
          </a:xfrm>
          <a:prstGeom prst="rect">
            <a:avLst/>
          </a:prstGeom>
        </p:spPr>
      </p:pic>
      <p:pic>
        <p:nvPicPr>
          <p:cNvPr id="6" name="Объект 9">
            <a:extLst>
              <a:ext uri="{FF2B5EF4-FFF2-40B4-BE49-F238E27FC236}">
                <a16:creationId xmlns:a16="http://schemas.microsoft.com/office/drawing/2014/main" id="{2512412F-1544-2146-2FEE-104BB0C3A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301103" cy="685800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7C7B4A54-167D-3095-69EC-87C6AAA91FAA}"/>
              </a:ext>
            </a:extLst>
          </p:cNvPr>
          <p:cNvSpPr txBox="1">
            <a:spLocks/>
          </p:cNvSpPr>
          <p:nvPr/>
        </p:nvSpPr>
        <p:spPr>
          <a:xfrm>
            <a:off x="3386719" y="1074783"/>
            <a:ext cx="4516084" cy="21026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Кол. 1:27, 28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 которым благоволил Бог показать, какое богатство славы в тайне сей для язычников, которая есть 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в вас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упование славы,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 Которого мы проповедуем, вразумляя всякого человека и научая всякой премудрости, чтобы представить всякого человека </a:t>
            </a:r>
            <a:r>
              <a:rPr lang="ru-RU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совершенным во Христе Иисусе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0FB3A-D98A-E897-93EB-3D50BEA0384C}"/>
              </a:ext>
            </a:extLst>
          </p:cNvPr>
          <p:cNvSpPr txBox="1"/>
          <p:nvPr/>
        </p:nvSpPr>
        <p:spPr>
          <a:xfrm>
            <a:off x="4114801" y="372503"/>
            <a:ext cx="2502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ПРОЧТИТЕ</a:t>
            </a:r>
          </a:p>
        </p:txBody>
      </p:sp>
    </p:spTree>
    <p:extLst>
      <p:ext uri="{BB962C8B-B14F-4D97-AF65-F5344CB8AC3E}">
        <p14:creationId xmlns:p14="http://schemas.microsoft.com/office/powerpoint/2010/main" val="472462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84" y="822849"/>
            <a:ext cx="7158843" cy="282818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можем делать каждое утро, чтобы не отвлекаться и чтить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Иисуса как Господа?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Ин.1:29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«Вот Агнец Божий…»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571664" y="16051"/>
            <a:ext cx="4572336" cy="6841949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302751" y="12243"/>
            <a:ext cx="1023641" cy="68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67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076397"/>
            <a:ext cx="4892189" cy="45219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утро размышляйте о том, кто такой Иисус и что Он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 для вас. </a:t>
            </a:r>
          </a:p>
          <a:p>
            <a:pPr marL="0" indent="0">
              <a:buNone/>
            </a:pP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39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доверьте всего себя</a:t>
            </a: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включая ваши </a:t>
            </a:r>
            <a:r>
              <a:rPr lang="ru-RU" sz="39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мнения и гаджеты</a:t>
            </a: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Господу Иисусу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840666" y="0"/>
            <a:ext cx="4086863" cy="6115497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0"/>
            <a:ext cx="14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1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671D-B101-B390-9C4A-800B8671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89" y="2154910"/>
            <a:ext cx="7886700" cy="99417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ru-RU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«Почитайте Иисуса </a:t>
            </a:r>
            <a:br>
              <a:rPr lang="en-US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Господа»</a:t>
            </a:r>
            <a:endParaRPr lang="ru-RU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03889" y="0"/>
            <a:ext cx="1140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51E2D-C6E1-A3C9-1BCB-38063D6EAF70}"/>
              </a:ext>
            </a:extLst>
          </p:cNvPr>
          <p:cNvSpPr txBox="1"/>
          <p:nvPr/>
        </p:nvSpPr>
        <p:spPr>
          <a:xfrm>
            <a:off x="4700975" y="5834075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882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748" y="1142287"/>
            <a:ext cx="4992202" cy="994172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Слово Божье говорит об Источнике силы, необходимой для того, чтобы жить для Христа?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3278746"/>
            <a:ext cx="4892189" cy="3263504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Прочитайте: 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Флп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2:13.</a:t>
            </a: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3954848" y="0"/>
            <a:ext cx="45830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5553" y="0"/>
            <a:ext cx="1484320" cy="68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47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36109" y="857250"/>
            <a:ext cx="7837643" cy="5028084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33140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algn="ctr" defTabSz="685800">
              <a:defRPr/>
            </a:pPr>
            <a:r>
              <a:rPr lang="uk-UA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780878" y="163416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492920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3777304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773" y="2563607"/>
            <a:ext cx="4992202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«Если пребудете во Мне,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 Он, —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слова Мои в вас пребудут, то, чего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пожелаете,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проси́те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будет вам»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087564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0"/>
            <a:ext cx="1301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84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29637" y="-457200"/>
            <a:ext cx="1400235" cy="7315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6089" y="358851"/>
            <a:ext cx="626124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Флп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4:13</a:t>
            </a:r>
          </a:p>
          <a:p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«Все могу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укрепляющем меня Иисусе Христе»</a:t>
            </a:r>
          </a:p>
          <a:p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31B25-C381-8195-EE08-F0301188AC04}"/>
              </a:ext>
            </a:extLst>
          </p:cNvPr>
          <p:cNvSpPr txBox="1"/>
          <p:nvPr/>
        </p:nvSpPr>
        <p:spPr>
          <a:xfrm>
            <a:off x="221653" y="3544495"/>
            <a:ext cx="511003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Наша величайшая работа заключается не в том, чтобы приносить плод,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 в том, чтобы пребывать</a:t>
            </a:r>
          </a:p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</a:t>
            </a:r>
            <a:r>
              <a:rPr lang="ru-RU" sz="6000" b="1" dirty="0">
                <a:solidFill>
                  <a:srgbClr val="0070C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lang="ru-RU" sz="3200" b="1" dirty="0">
                <a:solidFill>
                  <a:srgbClr val="0070C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Нем.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03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1857" y="-194565"/>
            <a:ext cx="1338016" cy="70525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7833" y="857250"/>
            <a:ext cx="4572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наделяет нас силой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почитать Его, как Господа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повседневной жизни. </a:t>
            </a:r>
          </a:p>
          <a:p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мы пребываем в Нем, а Он — в нас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мы будем хотеть жить ради Его славы!</a:t>
            </a:r>
          </a:p>
          <a:p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36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03" y="20527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Почитайте Иисуса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как Господа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51BCB1-1059-6E2E-E9EC-CDB1C92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403" y="1797248"/>
            <a:ext cx="5321807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и момент жизни,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ПОЧИТАЙТЕ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Иисуса Господом,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принимая любые  </a:t>
            </a:r>
            <a:r>
              <a:rPr lang="ru-RU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знаем Иисуса как Спасителя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Друга, но знаем ли мы Его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Господа, Кому можно доверить и ОТДАТЬ ВСЁ?!!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02785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301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2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34517" y="-38654"/>
            <a:ext cx="1309484" cy="68966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72FD33-4968-7A08-DF68-D8977FDEC471}"/>
              </a:ext>
            </a:extLst>
          </p:cNvPr>
          <p:cNvSpPr txBox="1"/>
          <p:nvPr/>
        </p:nvSpPr>
        <p:spPr>
          <a:xfrm>
            <a:off x="2943685" y="1329395"/>
            <a:ext cx="2239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!!!!!!!!!!!!!!!!!!!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A4EBF2-6F28-8EB4-4532-4F80FB15E1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18" t="35633" r="23645" b="41201"/>
          <a:stretch/>
        </p:blipFill>
        <p:spPr>
          <a:xfrm>
            <a:off x="563808" y="960393"/>
            <a:ext cx="1875454" cy="9797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57AAC3-892B-D699-CD22-919D26DAF1CD}"/>
              </a:ext>
            </a:extLst>
          </p:cNvPr>
          <p:cNvSpPr txBox="1"/>
          <p:nvPr/>
        </p:nvSpPr>
        <p:spPr>
          <a:xfrm>
            <a:off x="501414" y="1945258"/>
            <a:ext cx="2251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отдано Иисусу?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06B62-4ED4-B3D2-7AB9-2F98AF7CDD10}"/>
              </a:ext>
            </a:extLst>
          </p:cNvPr>
          <p:cNvSpPr txBox="1"/>
          <p:nvPr/>
        </p:nvSpPr>
        <p:spPr>
          <a:xfrm>
            <a:off x="3255584" y="1959366"/>
            <a:ext cx="254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 отдано Иисусу?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3CB462-5D8B-200F-356A-99C81F81E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74" y="927837"/>
            <a:ext cx="1232843" cy="10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19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773835" y="-318523"/>
            <a:ext cx="1370166" cy="71765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A4EBF2-6F28-8EB4-4532-4F80FB15E1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18" t="35633" r="23645" b="41201"/>
          <a:stretch/>
        </p:blipFill>
        <p:spPr>
          <a:xfrm>
            <a:off x="1370166" y="1152893"/>
            <a:ext cx="1875454" cy="9797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57AAC3-892B-D699-CD22-919D26DAF1CD}"/>
              </a:ext>
            </a:extLst>
          </p:cNvPr>
          <p:cNvSpPr txBox="1"/>
          <p:nvPr/>
        </p:nvSpPr>
        <p:spPr>
          <a:xfrm>
            <a:off x="742009" y="2291448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ОТДАЙТЕ ИИСУСУ СЕРДЦЕ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4ECAC-DE5E-7A61-8D4D-EC14D6DF42BB}"/>
              </a:ext>
            </a:extLst>
          </p:cNvPr>
          <p:cNvSpPr txBox="1"/>
          <p:nvPr/>
        </p:nvSpPr>
        <p:spPr>
          <a:xfrm>
            <a:off x="606089" y="3068509"/>
            <a:ext cx="457666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Иез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36:26, 27:</a:t>
            </a:r>
          </a:p>
          <a:p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дам вам сердце новое... и возьму из плоти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вашеи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сердце каменное…»</a:t>
            </a:r>
          </a:p>
        </p:txBody>
      </p:sp>
    </p:spTree>
    <p:extLst>
      <p:ext uri="{BB962C8B-B14F-4D97-AF65-F5344CB8AC3E}">
        <p14:creationId xmlns:p14="http://schemas.microsoft.com/office/powerpoint/2010/main" val="1672539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07" y="2325715"/>
            <a:ext cx="5812566" cy="142279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своем стремлении почитать Иисуса как Господа, нам необходимо  </a:t>
            </a:r>
            <a:r>
              <a:rPr lang="ru-RU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делать следующее: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Просите Бога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будить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 каждое утро, чтобы вы могли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неспешно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 с Ним.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301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44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" y="2717602"/>
            <a:ext cx="5677853" cy="142279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утро размышляйте о том, </a:t>
            </a:r>
            <a:r>
              <a:rPr lang="ru-RU" sz="40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Иисус и что Он сделал для вас. </a:t>
            </a:r>
            <a:br>
              <a:rPr lang="ru-RU" sz="40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отдавайте самого себя и все, что у вас есть, включая ваши </a:t>
            </a:r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мнения </a:t>
            </a:r>
            <a:b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гаджеты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Иисусу как Господу.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301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6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47248" y="0"/>
            <a:ext cx="3590663" cy="6858000"/>
          </a:xfrm>
          <a:prstGeom prst="rect">
            <a:avLst/>
          </a:prstGeom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B47C317E-132B-8597-FF1D-B91359A1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30110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1C820-AD08-CCCF-8E21-0BE3FAAC1A30}"/>
              </a:ext>
            </a:extLst>
          </p:cNvPr>
          <p:cNvSpPr txBox="1"/>
          <p:nvPr/>
        </p:nvSpPr>
        <p:spPr>
          <a:xfrm>
            <a:off x="606089" y="718284"/>
            <a:ext cx="497433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Силой Иисуса, живущего в вас посредством веры, следуйте за Ним во всех своих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решениях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 протяжении всего дня и всей жизни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657890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DF5F495-47CA-33B8-E314-6E10537D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BCC62841-C246-E9B9-6574-179649D8A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842897" y="0"/>
            <a:ext cx="13011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C263F-0EE9-4610-2063-D96F843C9BB1}"/>
              </a:ext>
            </a:extLst>
          </p:cNvPr>
          <p:cNvSpPr txBox="1"/>
          <p:nvPr/>
        </p:nvSpPr>
        <p:spPr>
          <a:xfrm>
            <a:off x="62780" y="801267"/>
            <a:ext cx="655820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помните, о чем говорит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Иисус: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38A0-2329-BC99-A116-03AEB30EBFE9}"/>
              </a:ext>
            </a:extLst>
          </p:cNvPr>
          <p:cNvSpPr txBox="1"/>
          <p:nvPr/>
        </p:nvSpPr>
        <p:spPr>
          <a:xfrm>
            <a:off x="268129" y="2215099"/>
            <a:ext cx="523213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 Меня не можете 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делать ничего»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A5B1C-CF99-3EC5-CC17-7FDA655D764B}"/>
              </a:ext>
            </a:extLst>
          </p:cNvPr>
          <p:cNvSpPr txBox="1"/>
          <p:nvPr/>
        </p:nvSpPr>
        <p:spPr>
          <a:xfrm>
            <a:off x="296346" y="4372485"/>
            <a:ext cx="4674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ОН – </a:t>
            </a:r>
          </a:p>
          <a:p>
            <a:r>
              <a:rPr lang="ru-RU" sz="24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ГОСПОДИН НАШЕЙ ЖИЗНИ!</a:t>
            </a:r>
          </a:p>
        </p:txBody>
      </p:sp>
    </p:spTree>
    <p:extLst>
      <p:ext uri="{BB962C8B-B14F-4D97-AF65-F5344CB8AC3E}">
        <p14:creationId xmlns:p14="http://schemas.microsoft.com/office/powerpoint/2010/main" val="665031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BDA48-CFF4-545F-F93C-47F2918A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3956-4C78-2B83-E418-DE71B6F3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70" y="148881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 признать Иисуса своим </a:t>
            </a:r>
            <a:br>
              <a:rPr lang="ru-RU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Спасителем и петь псалом: </a:t>
            </a:r>
            <a:br>
              <a:rPr lang="ru-RU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дивна благодать Твоя, </a:t>
            </a:r>
            <a:br>
              <a:rPr lang="ru-RU" sz="4000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Спаситель мой Иисус».</a:t>
            </a:r>
            <a:br>
              <a:rPr lang="ru-RU" sz="4000" b="1" dirty="0">
                <a:solidFill>
                  <a:srgbClr val="9A28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61556F-E27F-F0C3-7787-D37893905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70" y="3314772"/>
            <a:ext cx="5684480" cy="3460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совсем другое дело признать Иисуса нашим ГОСПОДОМ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петь: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«Всё Иисусу отдаю я!»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8A9778D-912B-DAEE-824A-3490E82EF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95722" y="857250"/>
            <a:ext cx="3590663" cy="5372993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4D92F628-6806-C7BD-C0D1-4B55DC05B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857250"/>
            <a:ext cx="1115231" cy="53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5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671D-B101-B390-9C4A-800B8671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89" y="2154910"/>
            <a:ext cx="7886700" cy="99417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«Почитайте Иисуса </a:t>
            </a:r>
            <a:br>
              <a:rPr lang="en-US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Господа»</a:t>
            </a:r>
            <a:endParaRPr lang="ru-RU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03889" y="0"/>
            <a:ext cx="1140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51E2D-C6E1-A3C9-1BCB-38063D6EAF70}"/>
              </a:ext>
            </a:extLst>
          </p:cNvPr>
          <p:cNvSpPr txBox="1"/>
          <p:nvPr/>
        </p:nvSpPr>
        <p:spPr>
          <a:xfrm>
            <a:off x="4506672" y="5934270"/>
            <a:ext cx="71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3218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671D-B101-B390-9C4A-800B8671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89" y="2154910"/>
            <a:ext cx="7886700" cy="99417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ДЕНЬ…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«Почитайте Иисуса </a:t>
            </a:r>
            <a:br>
              <a:rPr lang="en-US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Господа»</a:t>
            </a:r>
            <a:endParaRPr lang="ru-RU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03889" y="0"/>
            <a:ext cx="1140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17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1"/>
            <a:ext cx="111523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2EAD16-3072-43A7-DB17-1298813C3FAB}"/>
              </a:ext>
            </a:extLst>
          </p:cNvPr>
          <p:cNvSpPr txBox="1"/>
          <p:nvPr/>
        </p:nvSpPr>
        <p:spPr>
          <a:xfrm>
            <a:off x="582313" y="2967335"/>
            <a:ext cx="45766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  1:35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81BBD-DC88-B7E1-7B6B-03A5B493134D}"/>
              </a:ext>
            </a:extLst>
          </p:cNvPr>
          <p:cNvSpPr txBox="1"/>
          <p:nvPr/>
        </p:nvSpPr>
        <p:spPr>
          <a:xfrm>
            <a:off x="727788" y="1231641"/>
            <a:ext cx="3516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Прочитаем:</a:t>
            </a:r>
          </a:p>
        </p:txBody>
      </p:sp>
    </p:spTree>
    <p:extLst>
      <p:ext uri="{BB962C8B-B14F-4D97-AF65-F5344CB8AC3E}">
        <p14:creationId xmlns:p14="http://schemas.microsoft.com/office/powerpoint/2010/main" val="311992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1"/>
            <a:ext cx="1115231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D70EE38-9C5A-5316-9A79-3A562F35A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60" y="1807639"/>
            <a:ext cx="7886700" cy="99417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ЭТОТ ТЕКСТ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 НАМ ОБ ИИСУСЕ?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EAD16-3072-43A7-DB17-1298813C3FAB}"/>
              </a:ext>
            </a:extLst>
          </p:cNvPr>
          <p:cNvSpPr txBox="1"/>
          <p:nvPr/>
        </p:nvSpPr>
        <p:spPr>
          <a:xfrm>
            <a:off x="1044062" y="3429000"/>
            <a:ext cx="4576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  1:35</a:t>
            </a:r>
          </a:p>
        </p:txBody>
      </p:sp>
    </p:spTree>
    <p:extLst>
      <p:ext uri="{BB962C8B-B14F-4D97-AF65-F5344CB8AC3E}">
        <p14:creationId xmlns:p14="http://schemas.microsoft.com/office/powerpoint/2010/main" val="3554855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D25-7275-B3A9-9A3B-E3B4F88D9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970BCA4-5938-C624-D599-F0029F086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4971024" y="0"/>
            <a:ext cx="3590663" cy="6858000"/>
          </a:xfrm>
          <a:prstGeom prst="rect">
            <a:avLst/>
          </a:prstGeom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id="{0C225F6D-1F8C-B405-C571-7912607B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28769" y="1"/>
            <a:ext cx="111523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2EAD16-3072-43A7-DB17-1298813C3FAB}"/>
              </a:ext>
            </a:extLst>
          </p:cNvPr>
          <p:cNvSpPr txBox="1"/>
          <p:nvPr/>
        </p:nvSpPr>
        <p:spPr>
          <a:xfrm>
            <a:off x="622709" y="1668567"/>
            <a:ext cx="4576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  1:35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AEB61-D2EA-2E41-259A-2201A8CE24A3}"/>
              </a:ext>
            </a:extLst>
          </p:cNvPr>
          <p:cNvSpPr txBox="1"/>
          <p:nvPr/>
        </p:nvSpPr>
        <p:spPr>
          <a:xfrm>
            <a:off x="220184" y="2893678"/>
            <a:ext cx="5634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утреннее время было </a:t>
            </a: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ключевым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земной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жизни Христа!</a:t>
            </a:r>
          </a:p>
        </p:txBody>
      </p:sp>
    </p:spTree>
    <p:extLst>
      <p:ext uri="{BB962C8B-B14F-4D97-AF65-F5344CB8AC3E}">
        <p14:creationId xmlns:p14="http://schemas.microsoft.com/office/powerpoint/2010/main" val="37744111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1349</TotalTime>
  <Words>2645</Words>
  <Application>Microsoft Office PowerPoint</Application>
  <PresentationFormat>On-screen Show (4:3)</PresentationFormat>
  <Paragraphs>283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Тема Office</vt:lpstr>
      <vt:lpstr>PowerPoint Presentation</vt:lpstr>
      <vt:lpstr>PowerPoint Presentation</vt:lpstr>
      <vt:lpstr>PowerPoint Presentation</vt:lpstr>
      <vt:lpstr>Легко признать Иисуса своим  Спасителем и петь псалом:   «Как дивна благодать Твоя,  Спаситель мой Иисус». </vt:lpstr>
      <vt:lpstr>КАЖДЫЙ ДЕНЬ…  «Почитайте Иисуса  как Господа»</vt:lpstr>
      <vt:lpstr>КАЖДЫЙ ДЕНЬ…  «Почитайте Иисуса  как Господа»</vt:lpstr>
      <vt:lpstr>PowerPoint Presentation</vt:lpstr>
      <vt:lpstr>ЧТО ЭТОТ ТЕКСТ  ГОВОРИТ НАМ ОБ ИИСУСЕ?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КАЖДЫЙ ДЕНЬ… 1.«Почитайте Иисуса  как Господа»</vt:lpstr>
      <vt:lpstr>Что Слово Божье говорит нам  об Иисусе, как о Господе?</vt:lpstr>
      <vt:lpstr>Что Слово Божье говорит нам  об Иисусе, как о Господе?</vt:lpstr>
      <vt:lpstr>Что Слово Божье говорит нам  об Иисусе, как о Господе?</vt:lpstr>
      <vt:lpstr>Что Слово Божье говорит нам  об Иисусе, как о Господе?</vt:lpstr>
      <vt:lpstr>PowerPoint Presentation</vt:lpstr>
      <vt:lpstr>Если Иисус является  Господом вашей жизни,  какое мы Ему          отводим место? </vt:lpstr>
      <vt:lpstr>Если Иисус является Господом вашей жизни,  где вы должны                       сидеть?</vt:lpstr>
      <vt:lpstr>Где нам как христианам лучше всего находиться, когда Иисус «сидит  за рулем», являясь   Господом нашей жизни?</vt:lpstr>
      <vt:lpstr>Как мы можем прекратить делать то, что является неправильным?</vt:lpstr>
      <vt:lpstr>PowerPoint Presentation</vt:lpstr>
      <vt:lpstr>PowerPoint Presentation</vt:lpstr>
      <vt:lpstr>Что мы можем делать каждое утро, чтобы не отвлекаться и чтить      Иисуса как Господа?             Ин.1:29   «Вот Агнец Божий…»</vt:lpstr>
      <vt:lpstr>PowerPoint Presentation</vt:lpstr>
      <vt:lpstr>КАЖДЫЙ ДЕНЬ…  2.«Почитайте Иисуса  как Господа»</vt:lpstr>
      <vt:lpstr>Что Слово Божье говорит об Источнике силы, необходимой для того, чтобы жить для Христа?</vt:lpstr>
      <vt:lpstr>«Если пребудете во Мне, — говорит Он, — и слова Мои в вас пребудут, то, чего ни пожелаете, проси́те, и будет вам»</vt:lpstr>
      <vt:lpstr>PowerPoint Presentation</vt:lpstr>
      <vt:lpstr>PowerPoint Presentation</vt:lpstr>
      <vt:lpstr>  3. Почитайте Иисуса                            как Господа</vt:lpstr>
      <vt:lpstr>PowerPoint Presentation</vt:lpstr>
      <vt:lpstr>PowerPoint Presentation</vt:lpstr>
      <vt:lpstr> В своем стремлении почитать Иисуса как Господа, нам необходимо  регулярно делать следующее:    1. Просите Бога   будить вас каждое утро, чтобы вы могли   неспешно общаться с Ним.</vt:lpstr>
      <vt:lpstr>2. Каждое утро размышляйте о том, кто такой Иисус и что Он сделал для вас.   Затем отдавайте самого себя и все, что у вас есть, включая ваши мнения  и гаджеты, Иисусу как Господу.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 Grinenko</dc:creator>
  <cp:lastModifiedBy>Pavel Liberanskiy</cp:lastModifiedBy>
  <cp:revision>264</cp:revision>
  <dcterms:created xsi:type="dcterms:W3CDTF">2024-01-28T10:39:56Z</dcterms:created>
  <dcterms:modified xsi:type="dcterms:W3CDTF">2024-02-16T06:28:17Z</dcterms:modified>
</cp:coreProperties>
</file>