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5" r:id="rId2"/>
    <p:sldId id="298" r:id="rId3"/>
    <p:sldId id="316" r:id="rId4"/>
    <p:sldId id="317" r:id="rId5"/>
    <p:sldId id="304" r:id="rId6"/>
    <p:sldId id="302" r:id="rId7"/>
    <p:sldId id="309" r:id="rId8"/>
    <p:sldId id="325" r:id="rId9"/>
    <p:sldId id="326" r:id="rId10"/>
    <p:sldId id="327" r:id="rId11"/>
    <p:sldId id="328" r:id="rId12"/>
    <p:sldId id="331" r:id="rId13"/>
    <p:sldId id="332" r:id="rId14"/>
    <p:sldId id="318" r:id="rId15"/>
    <p:sldId id="321" r:id="rId16"/>
    <p:sldId id="306" r:id="rId17"/>
    <p:sldId id="322" r:id="rId18"/>
    <p:sldId id="310" r:id="rId19"/>
    <p:sldId id="324" r:id="rId20"/>
    <p:sldId id="313" r:id="rId21"/>
    <p:sldId id="314" r:id="rId22"/>
    <p:sldId id="315" r:id="rId23"/>
    <p:sldId id="323" r:id="rId24"/>
    <p:sldId id="333" r:id="rId25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EE3A-E351-C143-80C1-7CFAC74D51D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EF3F-9D3A-0342-B9F2-9EE1FF9F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17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EE3A-E351-C143-80C1-7CFAC74D51D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EF3F-9D3A-0342-B9F2-9EE1FF9F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EE3A-E351-C143-80C1-7CFAC74D51D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EF3F-9D3A-0342-B9F2-9EE1FF9F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47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EE3A-E351-C143-80C1-7CFAC74D51D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EF3F-9D3A-0342-B9F2-9EE1FF9F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4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EE3A-E351-C143-80C1-7CFAC74D51D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EF3F-9D3A-0342-B9F2-9EE1FF9F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00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EE3A-E351-C143-80C1-7CFAC74D51D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EF3F-9D3A-0342-B9F2-9EE1FF9F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43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EE3A-E351-C143-80C1-7CFAC74D51D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EF3F-9D3A-0342-B9F2-9EE1FF9F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1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EE3A-E351-C143-80C1-7CFAC74D51D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EF3F-9D3A-0342-B9F2-9EE1FF9F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EE3A-E351-C143-80C1-7CFAC74D51D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EF3F-9D3A-0342-B9F2-9EE1FF9F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3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EE3A-E351-C143-80C1-7CFAC74D51D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EF3F-9D3A-0342-B9F2-9EE1FF9F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EE3A-E351-C143-80C1-7CFAC74D51D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EF3F-9D3A-0342-B9F2-9EE1FF9F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9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1EE3A-E351-C143-80C1-7CFAC74D51D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0EF3F-9D3A-0342-B9F2-9EE1FF9F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14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ble.by/verse/19/35/10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ble.by/verse/47/1/19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0" y="857249"/>
            <a:ext cx="7801534" cy="5143501"/>
          </a:xfr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65A5FC4F-F7DF-272D-EF3C-C13946E9EF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3" b="99074" l="63750" r="99167">
                        <a14:foregroundMark x1="79427" y1="95000" x2="79427" y2="95000"/>
                        <a14:foregroundMark x1="79427" y1="95000" x2="89323" y2="91944"/>
                        <a14:foregroundMark x1="89323" y1="91944" x2="95521" y2="94722"/>
                        <a14:foregroundMark x1="76042" y1="98796" x2="71771" y2="98704"/>
                        <a14:foregroundMark x1="71771" y1="98704" x2="69948" y2="95000"/>
                        <a14:foregroundMark x1="71615" y1="94537" x2="69271" y2="87315"/>
                        <a14:foregroundMark x1="69271" y1="87315" x2="68229" y2="59167"/>
                        <a14:foregroundMark x1="68229" y1="59167" x2="72813" y2="48889"/>
                        <a14:foregroundMark x1="72813" y1="48889" x2="76302" y2="52593"/>
                        <a14:foregroundMark x1="76302" y1="52593" x2="76302" y2="52593"/>
                        <a14:foregroundMark x1="66719" y1="88148" x2="64427" y2="82315"/>
                        <a14:foregroundMark x1="65208" y1="83796" x2="64271" y2="80926"/>
                        <a14:foregroundMark x1="64323" y1="82593" x2="63906" y2="80185"/>
                        <a14:foregroundMark x1="77552" y1="48148" x2="80573" y2="28333"/>
                        <a14:foregroundMark x1="80573" y1="28333" x2="85156" y2="14907"/>
                        <a14:foregroundMark x1="85156" y1="14907" x2="88698" y2="10000"/>
                        <a14:foregroundMark x1="88698" y1="10000" x2="94323" y2="16204"/>
                        <a14:foregroundMark x1="94323" y1="16204" x2="99167" y2="28796"/>
                        <a14:foregroundMark x1="71875" y1="49352" x2="73542" y2="41204"/>
                        <a14:foregroundMark x1="73542" y1="41204" x2="75625" y2="47685"/>
                        <a14:foregroundMark x1="73229" y1="40648" x2="73646" y2="37870"/>
                        <a14:foregroundMark x1="79583" y1="30741" x2="77188" y2="40463"/>
                        <a14:foregroundMark x1="88229" y1="10648" x2="91042" y2="2685"/>
                        <a14:foregroundMark x1="91042" y1="2685" x2="94635" y2="15000"/>
                        <a14:foregroundMark x1="96094" y1="97870" x2="98646" y2="99074"/>
                        <a14:foregroundMark x1="67448" y1="68519" x2="67031" y2="61296"/>
                        <a14:foregroundMark x1="67031" y1="61296" x2="67240" y2="60741"/>
                        <a14:foregroundMark x1="66719" y1="73611" x2="66458" y2="65185"/>
                        <a14:foregroundMark x1="66458" y1="65185" x2="67552" y2="59537"/>
                        <a14:foregroundMark x1="66354" y1="84537" x2="64688" y2="81944"/>
                        <a14:foregroundMark x1="65365" y1="86481" x2="64271" y2="83611"/>
                        <a14:foregroundMark x1="77292" y1="33148" x2="76510" y2="4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42"/>
          <a:stretch/>
        </p:blipFill>
        <p:spPr>
          <a:xfrm>
            <a:off x="5124387" y="857250"/>
            <a:ext cx="3437299" cy="5143501"/>
          </a:xfrm>
          <a:prstGeom prst="rect">
            <a:avLst/>
          </a:prstGeo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A1201-BC8C-710B-708D-107D455F8AE0}"/>
              </a:ext>
            </a:extLst>
          </p:cNvPr>
          <p:cNvSpPr/>
          <p:nvPr/>
        </p:nvSpPr>
        <p:spPr>
          <a:xfrm>
            <a:off x="137171" y="2690586"/>
            <a:ext cx="5810448" cy="210057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uk-UA" sz="30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«ВОЗВРАЩЕНИЕ  К АЛТАРЮ»</a:t>
            </a:r>
          </a:p>
          <a:p>
            <a:pPr algn="ctr" defTabSz="685800">
              <a:defRPr/>
            </a:pPr>
            <a:endParaRPr lang="uk-UA" sz="2700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uk-UA" sz="15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ИНИЦИАТИВА, ОБЪЕДИНЯЮЩАЯ </a:t>
            </a:r>
          </a:p>
          <a:p>
            <a:pPr algn="ctr" defTabSz="685800">
              <a:defRPr/>
            </a:pPr>
            <a:r>
              <a:rPr lang="uk-UA" sz="15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ОТДЕЛЫ ЦЕРКВИ, </a:t>
            </a:r>
          </a:p>
          <a:p>
            <a:pPr algn="ctr" defTabSz="685800">
              <a:defRPr/>
            </a:pPr>
            <a:r>
              <a:rPr lang="uk-UA" sz="15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ОРИЕНТИРОВАННАЯ НА ВОЗРОЖДЕНИЕ </a:t>
            </a:r>
          </a:p>
          <a:p>
            <a:pPr algn="ctr" defTabSz="685800">
              <a:defRPr/>
            </a:pPr>
            <a:r>
              <a:rPr lang="uk-UA" sz="15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ЛИЧНОГО, СЕМЕЙНОГО И ЦЕРКОВНОГО </a:t>
            </a:r>
          </a:p>
          <a:p>
            <a:pPr algn="ctr" defTabSz="685800">
              <a:defRPr/>
            </a:pPr>
            <a:r>
              <a:rPr lang="uk-UA" sz="15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АЛТАРЯ</a:t>
            </a:r>
            <a:endParaRPr lang="en-US" sz="1500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9D99C2-E36B-E45D-862E-37E2902EB8C7}"/>
              </a:ext>
            </a:extLst>
          </p:cNvPr>
          <p:cNvSpPr txBox="1"/>
          <p:nvPr/>
        </p:nvSpPr>
        <p:spPr>
          <a:xfrm>
            <a:off x="780878" y="1634167"/>
            <a:ext cx="4645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Всемирной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Церкви АСД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13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Ежедневное время для Бога в каждом сердце, доме и общине</a:t>
            </a:r>
          </a:p>
        </p:txBody>
      </p:sp>
    </p:spTree>
    <p:extLst>
      <p:ext uri="{BB962C8B-B14F-4D97-AF65-F5344CB8AC3E}">
        <p14:creationId xmlns:p14="http://schemas.microsoft.com/office/powerpoint/2010/main" val="189309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192431" y="857250"/>
            <a:ext cx="7801534" cy="5143501"/>
          </a:xfrm>
          <a:ln>
            <a:solidFill>
              <a:schemeClr val="tx1"/>
            </a:solidFill>
          </a:ln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ru-RU" sz="13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6E0C6-B6AB-A540-A850-C79673D75BCE}"/>
              </a:ext>
            </a:extLst>
          </p:cNvPr>
          <p:cNvSpPr txBox="1"/>
          <p:nvPr/>
        </p:nvSpPr>
        <p:spPr>
          <a:xfrm>
            <a:off x="747132" y="2062976"/>
            <a:ext cx="7246833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этот текст открывает нам, Кто есть Иисус?</a:t>
            </a:r>
          </a:p>
          <a:p>
            <a:pPr marL="457200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Мф.7:24</a:t>
            </a:r>
          </a:p>
        </p:txBody>
      </p:sp>
    </p:spTree>
    <p:extLst>
      <p:ext uri="{BB962C8B-B14F-4D97-AF65-F5344CB8AC3E}">
        <p14:creationId xmlns:p14="http://schemas.microsoft.com/office/powerpoint/2010/main" val="4268303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192431" y="857250"/>
            <a:ext cx="7801534" cy="5143501"/>
          </a:xfrm>
          <a:ln>
            <a:solidFill>
              <a:schemeClr val="tx1"/>
            </a:solidFill>
          </a:ln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ru-RU" sz="13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6E0C6-B6AB-A540-A850-C79673D75BCE}"/>
              </a:ext>
            </a:extLst>
          </p:cNvPr>
          <p:cNvSpPr txBox="1"/>
          <p:nvPr/>
        </p:nvSpPr>
        <p:spPr>
          <a:xfrm>
            <a:off x="747132" y="2062976"/>
            <a:ext cx="724683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Чему мы можем научиться?</a:t>
            </a:r>
          </a:p>
          <a:p>
            <a:pPr marL="457200"/>
            <a:r>
              <a:rPr lang="ru-RU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Ин. 14:23</a:t>
            </a:r>
            <a:endParaRPr lang="ru-KZ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28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-1" y="857249"/>
            <a:ext cx="7993965" cy="5143501"/>
          </a:xfr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A1201-BC8C-710B-708D-107D455F8AE0}"/>
              </a:ext>
            </a:extLst>
          </p:cNvPr>
          <p:cNvSpPr/>
          <p:nvPr/>
        </p:nvSpPr>
        <p:spPr>
          <a:xfrm>
            <a:off x="137171" y="2690586"/>
            <a:ext cx="5810448" cy="30008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endParaRPr lang="en-US" sz="1500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9D99C2-E36B-E45D-862E-37E2902EB8C7}"/>
              </a:ext>
            </a:extLst>
          </p:cNvPr>
          <p:cNvSpPr txBox="1"/>
          <p:nvPr/>
        </p:nvSpPr>
        <p:spPr>
          <a:xfrm>
            <a:off x="780878" y="1634167"/>
            <a:ext cx="4645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ru-RU" sz="13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2BFC0-D455-C64D-AF28-A7AB7C1D6E22}"/>
              </a:ext>
            </a:extLst>
          </p:cNvPr>
          <p:cNvSpPr txBox="1"/>
          <p:nvPr/>
        </p:nvSpPr>
        <p:spPr>
          <a:xfrm>
            <a:off x="999439" y="2003499"/>
            <a:ext cx="69945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научиться видеть Бога в каждой части Писания?</a:t>
            </a:r>
            <a:endParaRPr lang="ru-KZ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увидеть Иисуса в молитве? </a:t>
            </a:r>
          </a:p>
        </p:txBody>
      </p:sp>
    </p:spTree>
    <p:extLst>
      <p:ext uri="{BB962C8B-B14F-4D97-AF65-F5344CB8AC3E}">
        <p14:creationId xmlns:p14="http://schemas.microsoft.com/office/powerpoint/2010/main" val="3013508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-1" y="857249"/>
            <a:ext cx="7993965" cy="5143501"/>
          </a:xfr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A1201-BC8C-710B-708D-107D455F8AE0}"/>
              </a:ext>
            </a:extLst>
          </p:cNvPr>
          <p:cNvSpPr/>
          <p:nvPr/>
        </p:nvSpPr>
        <p:spPr>
          <a:xfrm>
            <a:off x="137171" y="2690586"/>
            <a:ext cx="5810448" cy="30008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endParaRPr lang="en-US" sz="1500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9D99C2-E36B-E45D-862E-37E2902EB8C7}"/>
              </a:ext>
            </a:extLst>
          </p:cNvPr>
          <p:cNvSpPr txBox="1"/>
          <p:nvPr/>
        </p:nvSpPr>
        <p:spPr>
          <a:xfrm>
            <a:off x="780878" y="1634167"/>
            <a:ext cx="4645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ru-RU" sz="13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2BFC0-D455-C64D-AF28-A7AB7C1D6E22}"/>
              </a:ext>
            </a:extLst>
          </p:cNvPr>
          <p:cNvSpPr txBox="1"/>
          <p:nvPr/>
        </p:nvSpPr>
        <p:spPr>
          <a:xfrm>
            <a:off x="999439" y="2003499"/>
            <a:ext cx="69945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открыть для себя Господа через встречу в личной молитве?</a:t>
            </a:r>
            <a:endParaRPr lang="ru-KZ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00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0" y="857250"/>
            <a:ext cx="7993965" cy="5143501"/>
          </a:xfr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ru-RU" sz="13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6E0C6-B6AB-A540-A850-C79673D75BCE}"/>
              </a:ext>
            </a:extLst>
          </p:cNvPr>
          <p:cNvSpPr txBox="1"/>
          <p:nvPr/>
        </p:nvSpPr>
        <p:spPr>
          <a:xfrm>
            <a:off x="100362" y="2551837"/>
            <a:ext cx="78936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ru-RU" sz="4000" b="0" i="0" u="none" strike="noStrike" baseline="30000" dirty="0">
                <a:solidFill>
                  <a:schemeClr val="bg1"/>
                </a:solidFill>
                <a:effectLst/>
                <a:latin typeface="Roboto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</a:t>
            </a:r>
            <a:r>
              <a:rPr lang="ru-RU" sz="4000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ибо у Тебя источник жизни; во свете Твоём мы видим свет (ПРОЗРЕВАЕМ, ИПБ). </a:t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4000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Псалом 35</a:t>
            </a:r>
            <a:endParaRPr lang="ru-RU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95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5670C-E7CC-BB46-BE48-93AD7D32B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C4D056-7F76-C64A-89B9-CF83E77D6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KZ" dirty="0"/>
              <a:t>Активити. Предложить присутствующим внимательно оглядеть помещение, в котором мы собраны и предложить им запомнить то, что вокруг (30 секунд)</a:t>
            </a:r>
          </a:p>
          <a:p>
            <a:r>
              <a:rPr lang="ru-KZ" dirty="0"/>
              <a:t>После этого нужно всем закрыть глаза и не открывать. Ведущий спрашивает (сколько например окон, ваз для цветов, книг на столе и т.д. что-то одно) При этом нужно самому хорошо знать это количество.</a:t>
            </a:r>
          </a:p>
          <a:p>
            <a:r>
              <a:rPr lang="ru-KZ" dirty="0"/>
              <a:t>После этого сделать вывод: насколько бы нам было легче обратить внимание и запомнить количество, если бы мы знали вопрос, о чем нас будут спрашивать.</a:t>
            </a:r>
          </a:p>
          <a:p>
            <a:r>
              <a:rPr lang="ru-KZ" dirty="0"/>
              <a:t>Слов Божие призывает нас – сосредоточиться на Иисусе Ин.1:29</a:t>
            </a:r>
          </a:p>
          <a:p>
            <a:r>
              <a:rPr lang="ru-KZ" dirty="0"/>
              <a:t>Евр. 12:2-3</a:t>
            </a:r>
          </a:p>
        </p:txBody>
      </p:sp>
    </p:spTree>
    <p:extLst>
      <p:ext uri="{BB962C8B-B14F-4D97-AF65-F5344CB8AC3E}">
        <p14:creationId xmlns:p14="http://schemas.microsoft.com/office/powerpoint/2010/main" val="1239632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0" y="857249"/>
            <a:ext cx="7801534" cy="5143501"/>
          </a:xfr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A1201-BC8C-710B-708D-107D455F8AE0}"/>
              </a:ext>
            </a:extLst>
          </p:cNvPr>
          <p:cNvSpPr/>
          <p:nvPr/>
        </p:nvSpPr>
        <p:spPr>
          <a:xfrm>
            <a:off x="137171" y="2690586"/>
            <a:ext cx="5810448" cy="30008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endParaRPr lang="en-US" sz="1500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9D99C2-E36B-E45D-862E-37E2902EB8C7}"/>
              </a:ext>
            </a:extLst>
          </p:cNvPr>
          <p:cNvSpPr txBox="1"/>
          <p:nvPr/>
        </p:nvSpPr>
        <p:spPr>
          <a:xfrm>
            <a:off x="780878" y="1634167"/>
            <a:ext cx="4645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ru-RU" sz="13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35D192-C7D8-FA4B-8C15-39F64E779540}"/>
              </a:ext>
            </a:extLst>
          </p:cNvPr>
          <p:cNvSpPr txBox="1"/>
          <p:nvPr/>
        </p:nvSpPr>
        <p:spPr>
          <a:xfrm>
            <a:off x="955589" y="3052006"/>
            <a:ext cx="72328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Мф.14:13-21 </a:t>
            </a:r>
          </a:p>
          <a:p>
            <a:pPr marL="457200"/>
            <a:r>
              <a:rPr lang="ru-RU" sz="32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(личные размышления 7 минут) </a:t>
            </a:r>
          </a:p>
          <a:p>
            <a:pPr marL="457200"/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Бог откроет вам? Запишите.</a:t>
            </a:r>
            <a:endParaRPr lang="ru-KZ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72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-1" y="857249"/>
            <a:ext cx="7993965" cy="5143501"/>
          </a:xfr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A1201-BC8C-710B-708D-107D455F8AE0}"/>
              </a:ext>
            </a:extLst>
          </p:cNvPr>
          <p:cNvSpPr/>
          <p:nvPr/>
        </p:nvSpPr>
        <p:spPr>
          <a:xfrm>
            <a:off x="137171" y="2690586"/>
            <a:ext cx="5810448" cy="30008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endParaRPr lang="en-US" sz="1500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9D99C2-E36B-E45D-862E-37E2902EB8C7}"/>
              </a:ext>
            </a:extLst>
          </p:cNvPr>
          <p:cNvSpPr txBox="1"/>
          <p:nvPr/>
        </p:nvSpPr>
        <p:spPr>
          <a:xfrm>
            <a:off x="780878" y="1634167"/>
            <a:ext cx="4645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ru-RU" sz="13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35D192-C7D8-FA4B-8C15-39F64E779540}"/>
              </a:ext>
            </a:extLst>
          </p:cNvPr>
          <p:cNvSpPr txBox="1"/>
          <p:nvPr/>
        </p:nvSpPr>
        <p:spPr>
          <a:xfrm>
            <a:off x="955589" y="3052006"/>
            <a:ext cx="72328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Мф.14:13-21 </a:t>
            </a:r>
          </a:p>
          <a:p>
            <a:pPr marL="457200"/>
            <a:r>
              <a:rPr lang="ru-RU" sz="32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группах по 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человека поделиться своими </a:t>
            </a:r>
            <a:r>
              <a:rPr lang="ru-RU" sz="32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размышлениями 5 мин) </a:t>
            </a:r>
          </a:p>
          <a:p>
            <a:pPr marL="457200"/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Бог открыл вам?</a:t>
            </a:r>
            <a:endParaRPr lang="ru-KZ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71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0" y="857249"/>
            <a:ext cx="7801534" cy="5143501"/>
          </a:xfr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A1201-BC8C-710B-708D-107D455F8AE0}"/>
              </a:ext>
            </a:extLst>
          </p:cNvPr>
          <p:cNvSpPr/>
          <p:nvPr/>
        </p:nvSpPr>
        <p:spPr>
          <a:xfrm>
            <a:off x="137171" y="2690586"/>
            <a:ext cx="5810448" cy="30008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endParaRPr lang="en-US" sz="1500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9D99C2-E36B-E45D-862E-37E2902EB8C7}"/>
              </a:ext>
            </a:extLst>
          </p:cNvPr>
          <p:cNvSpPr txBox="1"/>
          <p:nvPr/>
        </p:nvSpPr>
        <p:spPr>
          <a:xfrm>
            <a:off x="780878" y="1634167"/>
            <a:ext cx="4645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ru-RU" sz="13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13C76-1A0D-A947-B298-8B82FC859C5F}"/>
              </a:ext>
            </a:extLst>
          </p:cNvPr>
          <p:cNvSpPr txBox="1"/>
          <p:nvPr/>
        </p:nvSpPr>
        <p:spPr>
          <a:xfrm>
            <a:off x="780878" y="2274838"/>
            <a:ext cx="67684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Ищите Иисуса из прочитанного и практикуйте в своей жизни.</a:t>
            </a:r>
            <a:endParaRPr lang="ru-KZ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33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08817-88D1-E047-8525-98DCDD681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F243AE-D892-7444-99DC-95CF6A07C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KZ" dirty="0"/>
              <a:t>Поделиться в группах о своем методе общения с Богом в группах по двое (3 мин)</a:t>
            </a:r>
          </a:p>
          <a:p>
            <a:r>
              <a:rPr lang="ru-KZ" dirty="0"/>
              <a:t>Поделитесь своим опытом (тем, что получается и что не получается)</a:t>
            </a:r>
          </a:p>
        </p:txBody>
      </p:sp>
    </p:spTree>
    <p:extLst>
      <p:ext uri="{BB962C8B-B14F-4D97-AF65-F5344CB8AC3E}">
        <p14:creationId xmlns:p14="http://schemas.microsoft.com/office/powerpoint/2010/main" val="428737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192431" y="857250"/>
            <a:ext cx="7801534" cy="5143501"/>
          </a:xfr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82F59E-E267-B146-9482-7F4203230608}"/>
              </a:ext>
            </a:extLst>
          </p:cNvPr>
          <p:cNvSpPr txBox="1"/>
          <p:nvPr/>
        </p:nvSpPr>
        <p:spPr>
          <a:xfrm>
            <a:off x="999439" y="1392865"/>
            <a:ext cx="699452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– 3</a:t>
            </a:r>
          </a:p>
          <a:p>
            <a:pPr marL="457200"/>
            <a:r>
              <a:rPr lang="ru-RU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день открывайте Иисуса в Его Слове и молитве.</a:t>
            </a:r>
            <a:endParaRPr lang="ru-KZ" sz="6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137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0" y="857249"/>
            <a:ext cx="7801534" cy="5143501"/>
          </a:xfr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A1201-BC8C-710B-708D-107D455F8AE0}"/>
              </a:ext>
            </a:extLst>
          </p:cNvPr>
          <p:cNvSpPr/>
          <p:nvPr/>
        </p:nvSpPr>
        <p:spPr>
          <a:xfrm>
            <a:off x="137171" y="2690586"/>
            <a:ext cx="5810448" cy="30008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endParaRPr lang="en-US" sz="1500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9D99C2-E36B-E45D-862E-37E2902EB8C7}"/>
              </a:ext>
            </a:extLst>
          </p:cNvPr>
          <p:cNvSpPr txBox="1"/>
          <p:nvPr/>
        </p:nvSpPr>
        <p:spPr>
          <a:xfrm>
            <a:off x="780878" y="1634167"/>
            <a:ext cx="4645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ru-RU" sz="13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13C76-1A0D-A947-B298-8B82FC859C5F}"/>
              </a:ext>
            </a:extLst>
          </p:cNvPr>
          <p:cNvSpPr txBox="1"/>
          <p:nvPr/>
        </p:nvSpPr>
        <p:spPr>
          <a:xfrm>
            <a:off x="780878" y="2274838"/>
            <a:ext cx="67684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Пс.20:14 В группах прославьте Господа (2-3 минуты)</a:t>
            </a:r>
            <a:endParaRPr lang="ru-KZ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90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0" y="857249"/>
            <a:ext cx="7801534" cy="5143501"/>
          </a:xfr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A1201-BC8C-710B-708D-107D455F8AE0}"/>
              </a:ext>
            </a:extLst>
          </p:cNvPr>
          <p:cNvSpPr/>
          <p:nvPr/>
        </p:nvSpPr>
        <p:spPr>
          <a:xfrm>
            <a:off x="137171" y="2690586"/>
            <a:ext cx="5810448" cy="30008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endParaRPr lang="en-US" sz="1500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9D99C2-E36B-E45D-862E-37E2902EB8C7}"/>
              </a:ext>
            </a:extLst>
          </p:cNvPr>
          <p:cNvSpPr txBox="1"/>
          <p:nvPr/>
        </p:nvSpPr>
        <p:spPr>
          <a:xfrm>
            <a:off x="780878" y="1634167"/>
            <a:ext cx="4645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ru-RU" sz="13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13C76-1A0D-A947-B298-8B82FC859C5F}"/>
              </a:ext>
            </a:extLst>
          </p:cNvPr>
          <p:cNvSpPr txBox="1"/>
          <p:nvPr/>
        </p:nvSpPr>
        <p:spPr>
          <a:xfrm>
            <a:off x="780878" y="2274838"/>
            <a:ext cx="67684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с.6:5</a:t>
            </a:r>
          </a:p>
          <a:p>
            <a:pPr marL="457200"/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Иер.17:9</a:t>
            </a:r>
          </a:p>
          <a:p>
            <a:pPr marL="457200"/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1Ин.1:9 </a:t>
            </a:r>
          </a:p>
          <a:p>
            <a:pPr marL="457200"/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личных тихих молитвах исповедание (2 минуты)</a:t>
            </a:r>
            <a:endParaRPr lang="ru-KZ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9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0" y="857249"/>
            <a:ext cx="7801534" cy="5143501"/>
          </a:xfr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A1201-BC8C-710B-708D-107D455F8AE0}"/>
              </a:ext>
            </a:extLst>
          </p:cNvPr>
          <p:cNvSpPr/>
          <p:nvPr/>
        </p:nvSpPr>
        <p:spPr>
          <a:xfrm>
            <a:off x="137171" y="2690586"/>
            <a:ext cx="5810448" cy="30008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endParaRPr lang="en-US" sz="1500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9D99C2-E36B-E45D-862E-37E2902EB8C7}"/>
              </a:ext>
            </a:extLst>
          </p:cNvPr>
          <p:cNvSpPr txBox="1"/>
          <p:nvPr/>
        </p:nvSpPr>
        <p:spPr>
          <a:xfrm>
            <a:off x="780878" y="1634167"/>
            <a:ext cx="4645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ru-RU" sz="13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13C76-1A0D-A947-B298-8B82FC859C5F}"/>
              </a:ext>
            </a:extLst>
          </p:cNvPr>
          <p:cNvSpPr txBox="1"/>
          <p:nvPr/>
        </p:nvSpPr>
        <p:spPr>
          <a:xfrm>
            <a:off x="780878" y="2274838"/>
            <a:ext cx="67684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Зах.4:6 Молитва о Духе Святом в группах (4 минуты)</a:t>
            </a:r>
            <a:endParaRPr lang="ru-KZ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92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0" y="857249"/>
            <a:ext cx="7993965" cy="5143501"/>
          </a:xfr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ru-RU" sz="13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6E0C6-B6AB-A540-A850-C79673D75BCE}"/>
              </a:ext>
            </a:extLst>
          </p:cNvPr>
          <p:cNvSpPr txBox="1"/>
          <p:nvPr/>
        </p:nvSpPr>
        <p:spPr>
          <a:xfrm>
            <a:off x="211874" y="1951463"/>
            <a:ext cx="778209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ru-RU" sz="3200" b="0" i="0" u="none" strike="noStrike" baseline="30000" dirty="0">
                <a:solidFill>
                  <a:schemeClr val="bg1"/>
                </a:solidFill>
                <a:effectLst/>
                <a:latin typeface="Roboto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</a:t>
            </a:r>
            <a:r>
              <a:rPr lang="ru-RU" sz="3200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И притом мы имеем вернейшее пророческое слово; и вы хорошо делаете, что обращаетесь к нему, как к светильнику, сияющему в тёмном месте, доколе не начнёт рассветать день и не взойдёт утренняя звезда в сердцах ваших, 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2-е послание Петра 1 глава </a:t>
            </a:r>
            <a:endParaRPr lang="ru-RU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36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192431" y="857250"/>
            <a:ext cx="7801534" cy="5143501"/>
          </a:xfr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82F59E-E267-B146-9482-7F4203230608}"/>
              </a:ext>
            </a:extLst>
          </p:cNvPr>
          <p:cNvSpPr txBox="1"/>
          <p:nvPr/>
        </p:nvSpPr>
        <p:spPr>
          <a:xfrm>
            <a:off x="999439" y="1392865"/>
            <a:ext cx="699452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– 3</a:t>
            </a:r>
          </a:p>
          <a:p>
            <a:pPr marL="457200"/>
            <a:r>
              <a:rPr lang="ru-RU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день открывайте Иисуса в Его Слове и молитве.</a:t>
            </a:r>
            <a:endParaRPr lang="ru-KZ" sz="6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9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0" y="857249"/>
            <a:ext cx="7993965" cy="5143501"/>
          </a:xfr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ru-RU" sz="13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6E0C6-B6AB-A540-A850-C79673D75BCE}"/>
              </a:ext>
            </a:extLst>
          </p:cNvPr>
          <p:cNvSpPr txBox="1"/>
          <p:nvPr/>
        </p:nvSpPr>
        <p:spPr>
          <a:xfrm>
            <a:off x="211874" y="1951463"/>
            <a:ext cx="778209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ru-RU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главное предназначение Писания?</a:t>
            </a:r>
          </a:p>
          <a:p>
            <a:pPr marL="457200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должно происходить с нами, когда мы обращаемся к Слову Божьему?</a:t>
            </a:r>
          </a:p>
          <a:p>
            <a:pPr marL="457200"/>
            <a:r>
              <a:rPr lang="ru-RU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Петра 1:19</a:t>
            </a:r>
          </a:p>
        </p:txBody>
      </p:sp>
    </p:spTree>
    <p:extLst>
      <p:ext uri="{BB962C8B-B14F-4D97-AF65-F5344CB8AC3E}">
        <p14:creationId xmlns:p14="http://schemas.microsoft.com/office/powerpoint/2010/main" val="374469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0" y="857250"/>
            <a:ext cx="7993965" cy="5143501"/>
          </a:xfr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ru-RU" sz="13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6E0C6-B6AB-A540-A850-C79673D75BCE}"/>
              </a:ext>
            </a:extLst>
          </p:cNvPr>
          <p:cNvSpPr txBox="1"/>
          <p:nvPr/>
        </p:nvSpPr>
        <p:spPr>
          <a:xfrm>
            <a:off x="333146" y="2551837"/>
            <a:ext cx="76608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ru-RU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тренняя звезда, что Писание говорит об этом?</a:t>
            </a:r>
          </a:p>
          <a:p>
            <a:pPr marL="457200"/>
            <a:r>
              <a:rPr lang="ru-RU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Откровение 22:16</a:t>
            </a:r>
            <a:endParaRPr lang="ru-RU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0" y="857249"/>
            <a:ext cx="7993964" cy="5143501"/>
          </a:xfr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A1201-BC8C-710B-708D-107D455F8AE0}"/>
              </a:ext>
            </a:extLst>
          </p:cNvPr>
          <p:cNvSpPr/>
          <p:nvPr/>
        </p:nvSpPr>
        <p:spPr>
          <a:xfrm>
            <a:off x="137171" y="2690586"/>
            <a:ext cx="5810448" cy="30008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endParaRPr lang="en-US" sz="1500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7" t="39743" r="65621" b="3268"/>
          <a:stretch/>
        </p:blipFill>
        <p:spPr>
          <a:xfrm>
            <a:off x="86954" y="857248"/>
            <a:ext cx="666293" cy="1344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9D99C2-E36B-E45D-862E-37E2902EB8C7}"/>
              </a:ext>
            </a:extLst>
          </p:cNvPr>
          <p:cNvSpPr txBox="1"/>
          <p:nvPr/>
        </p:nvSpPr>
        <p:spPr>
          <a:xfrm>
            <a:off x="780878" y="1634167"/>
            <a:ext cx="4645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ru-RU" sz="13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7155F9-D153-C345-A853-106768C33F7E}"/>
              </a:ext>
            </a:extLst>
          </p:cNvPr>
          <p:cNvSpPr txBox="1"/>
          <p:nvPr/>
        </p:nvSpPr>
        <p:spPr>
          <a:xfrm>
            <a:off x="780877" y="1260088"/>
            <a:ext cx="721308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/>
                <a:latin typeface="Octava"/>
              </a:rPr>
              <a:t>«Библия — это глас Божий, </a:t>
            </a:r>
            <a:r>
              <a:rPr lang="ru-RU" sz="2800" dirty="0" err="1">
                <a:solidFill>
                  <a:schemeClr val="bg1"/>
                </a:solidFill>
                <a:effectLst/>
                <a:latin typeface="Octava"/>
              </a:rPr>
              <a:t>говорящии</a:t>
            </a:r>
            <a:r>
              <a:rPr lang="ru-RU" sz="2800" dirty="0">
                <a:solidFill>
                  <a:schemeClr val="bg1"/>
                </a:solidFill>
                <a:effectLst/>
                <a:latin typeface="Octava"/>
              </a:rPr>
              <a:t>̆ к нам так же несомненно, как если бы мы слышали его своими ушами. Если бы мы поняли это, то с каким благоговением открывали бы Слово Божье и с каким усердием исследовали бы его наставления! Чтение и размышление над Писаниями воспринималось бы как аудиенция у Безграничного» (</a:t>
            </a:r>
            <a:r>
              <a:rPr lang="ru-RU" sz="2800" i="1" dirty="0">
                <a:solidFill>
                  <a:schemeClr val="bg1"/>
                </a:solidFill>
                <a:effectLst/>
                <a:latin typeface="Octava"/>
              </a:rPr>
              <a:t>Свидетельства для Церкви. Т. 6. С. 393</a:t>
            </a:r>
            <a:r>
              <a:rPr lang="ru-RU" sz="2800" dirty="0">
                <a:solidFill>
                  <a:schemeClr val="bg1"/>
                </a:solidFill>
                <a:effectLst/>
                <a:latin typeface="Octava"/>
              </a:rPr>
              <a:t>).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9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192431" y="857250"/>
            <a:ext cx="7801534" cy="5143501"/>
          </a:xfr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ru-RU" sz="13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6E0C6-B6AB-A540-A850-C79673D75BCE}"/>
              </a:ext>
            </a:extLst>
          </p:cNvPr>
          <p:cNvSpPr txBox="1"/>
          <p:nvPr/>
        </p:nvSpPr>
        <p:spPr>
          <a:xfrm>
            <a:off x="333146" y="2551837"/>
            <a:ext cx="76608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Ин.16:13 Как насытиться общением с Иисусом через Писание и молитву?</a:t>
            </a:r>
          </a:p>
        </p:txBody>
      </p:sp>
    </p:spTree>
    <p:extLst>
      <p:ext uri="{BB962C8B-B14F-4D97-AF65-F5344CB8AC3E}">
        <p14:creationId xmlns:p14="http://schemas.microsoft.com/office/powerpoint/2010/main" val="53974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192431" y="857250"/>
            <a:ext cx="7801534" cy="5143501"/>
          </a:xfrm>
          <a:ln>
            <a:solidFill>
              <a:schemeClr val="tx1"/>
            </a:solidFill>
          </a:ln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ru-RU" sz="13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6E0C6-B6AB-A540-A850-C79673D75BCE}"/>
              </a:ext>
            </a:extLst>
          </p:cNvPr>
          <p:cNvSpPr txBox="1"/>
          <p:nvPr/>
        </p:nvSpPr>
        <p:spPr>
          <a:xfrm>
            <a:off x="747132" y="2062976"/>
            <a:ext cx="7246833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этот текст говорит нам об Иисусе?</a:t>
            </a:r>
          </a:p>
          <a:p>
            <a:pPr marL="457200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Ин.5:39</a:t>
            </a:r>
            <a:endParaRPr lang="ru-KZ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28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192431" y="857250"/>
            <a:ext cx="7801534" cy="5143501"/>
          </a:xfrm>
          <a:ln>
            <a:solidFill>
              <a:schemeClr val="tx1"/>
            </a:solidFill>
          </a:ln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ru-RU" sz="13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6E0C6-B6AB-A540-A850-C79673D75BCE}"/>
              </a:ext>
            </a:extLst>
          </p:cNvPr>
          <p:cNvSpPr txBox="1"/>
          <p:nvPr/>
        </p:nvSpPr>
        <p:spPr>
          <a:xfrm>
            <a:off x="747132" y="2062976"/>
            <a:ext cx="724683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Кто есть Иисус?</a:t>
            </a:r>
          </a:p>
          <a:p>
            <a:pPr marL="457200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Ин.14:6</a:t>
            </a:r>
            <a:endParaRPr lang="ru-KZ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192431" y="857250"/>
            <a:ext cx="7801534" cy="5143501"/>
          </a:xfrm>
          <a:ln>
            <a:solidFill>
              <a:schemeClr val="tx1"/>
            </a:solidFill>
          </a:ln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ru-RU" sz="13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6E0C6-B6AB-A540-A850-C79673D75BCE}"/>
              </a:ext>
            </a:extLst>
          </p:cNvPr>
          <p:cNvSpPr txBox="1"/>
          <p:nvPr/>
        </p:nvSpPr>
        <p:spPr>
          <a:xfrm>
            <a:off x="747132" y="2062976"/>
            <a:ext cx="7246833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этот текст  показывает нам взаимосвязь между </a:t>
            </a:r>
            <a:r>
              <a:rPr lang="ru-RU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Иисусом и Его Словом?</a:t>
            </a:r>
            <a:endParaRPr lang="ru-RU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ru-RU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Мк</a:t>
            </a:r>
            <a:r>
              <a:rPr lang="ru-RU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8:38</a:t>
            </a:r>
            <a:endParaRPr lang="ru-KZ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08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11493</TotalTime>
  <Words>554</Words>
  <Application>Microsoft Office PowerPoint</Application>
  <PresentationFormat>On-screen Show (4:3)</PresentationFormat>
  <Paragraphs>56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Господь из Назарета</dc:title>
  <dc:creator>Павелко Даниил</dc:creator>
  <cp:lastModifiedBy>Vadim Grinenko</cp:lastModifiedBy>
  <cp:revision>14</cp:revision>
  <dcterms:created xsi:type="dcterms:W3CDTF">2013-11-04T12:11:30Z</dcterms:created>
  <dcterms:modified xsi:type="dcterms:W3CDTF">2024-02-22T09:05:11Z</dcterms:modified>
</cp:coreProperties>
</file>