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95" r:id="rId2"/>
    <p:sldId id="291" r:id="rId3"/>
    <p:sldId id="292" r:id="rId4"/>
    <p:sldId id="293" r:id="rId5"/>
    <p:sldId id="294" r:id="rId6"/>
    <p:sldId id="256" r:id="rId7"/>
    <p:sldId id="280" r:id="rId8"/>
    <p:sldId id="285" r:id="rId9"/>
    <p:sldId id="275" r:id="rId10"/>
    <p:sldId id="286" r:id="rId11"/>
    <p:sldId id="281" r:id="rId12"/>
    <p:sldId id="287" r:id="rId13"/>
    <p:sldId id="282" r:id="rId14"/>
    <p:sldId id="288" r:id="rId15"/>
    <p:sldId id="283" r:id="rId16"/>
    <p:sldId id="289" r:id="rId17"/>
    <p:sldId id="284" r:id="rId18"/>
    <p:sldId id="290" r:id="rId19"/>
    <p:sldId id="297" r:id="rId20"/>
    <p:sldId id="29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3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37"/>
    <p:restoredTop sz="71458" autoAdjust="0"/>
  </p:normalViewPr>
  <p:slideViewPr>
    <p:cSldViewPr snapToGrid="0">
      <p:cViewPr varScale="1">
        <p:scale>
          <a:sx n="87" d="100"/>
          <a:sy n="87" d="100"/>
        </p:scale>
        <p:origin x="1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D92B7-0FEF-C243-A8B5-6268CF3BE608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E3177-D678-E14C-A432-E2910165A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27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9348A-9326-C3B7-139F-8A557945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EA327E-CB3C-9A4B-3E99-C78F44D7A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879B348-A598-083C-3743-030A3C3C6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21D861-880B-37AB-83A8-EB8F0BE12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447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98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(Мф. 16:24)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•отвергает себя и ставит Иисуса выше своих собственных 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желаний;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•берет крест;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•готов страдать, чтобы остаться верным Иисусу;</a:t>
            </a:r>
          </a:p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732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094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(Мф. 28:19, 20)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•делает учениками все народы;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•крестит во имя Отца, Сына и Святого Духа;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•учит других учеников соблюдать все, что повелел Иисус;</a:t>
            </a:r>
          </a:p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755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290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(Деян. 1:5, 8)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•крещен Святым Духом;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•убедительно свидетельствует повсюду.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Вопрос, который каждый из нас может задать Богу: 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«Живу ли я сейчас как ученик Иисуса?»</a:t>
            </a:r>
          </a:p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925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310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440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69406-7301-9F28-98DA-506D61FA0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A2D724B-5E8D-E3F1-4448-996399BB5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FDBBA9E-BADF-2D53-66BA-F000743BC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7244FF-3D32-8B1D-E511-A4435D754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705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911-880C-F507-FC7A-D6A2E5C49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1D5EA00-A31D-E65F-EE3D-766C97281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086C23F-54F7-CCF3-646D-79865475D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6DDC3E-BCFE-C206-5227-C443BC969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51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04CB8-02DB-20D2-2F0B-059435490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51A0E62-9EE0-B2D6-EE26-8030C5F9A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CADE661-D700-60DE-F78D-0FE883722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49278-7D8C-CD4A-D49E-FDF88F3AC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12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4:18-20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за Иисусом, куда бы Он ни вел;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доверяет Ему роль Главнокомандующего;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оставляет все, что мешает следовать за Ним;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поддерживает значимые отношения с Ним;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стремится во всем походить на Него;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учится у Него быть ловцом человеков.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75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4:18-20</a:t>
            </a:r>
          </a:p>
          <a:p>
            <a:r>
              <a:rPr lang="ru-RU" dirty="0"/>
              <a:t>следует за Иисусом, куда бы Он ни вел; </a:t>
            </a:r>
          </a:p>
          <a:p>
            <a:r>
              <a:rPr lang="ru-RU" dirty="0"/>
              <a:t>доверяет Ему роль Главнокомандующего; </a:t>
            </a:r>
          </a:p>
          <a:p>
            <a:r>
              <a:rPr lang="ru-RU" dirty="0"/>
              <a:t>оставляет все, что мешает следовать за Ним; </a:t>
            </a:r>
          </a:p>
          <a:p>
            <a:r>
              <a:rPr lang="ru-RU" dirty="0"/>
              <a:t>поддерживает значимые отношения с Ним; </a:t>
            </a:r>
          </a:p>
          <a:p>
            <a:r>
              <a:rPr lang="ru-RU" dirty="0"/>
              <a:t>стремится во всем походить на Него; </a:t>
            </a:r>
          </a:p>
          <a:p>
            <a:r>
              <a:rPr lang="ru-RU" dirty="0"/>
              <a:t>учится у Него быть ловцом человеков.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236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(Ин. 8:31, 32)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пребывает в Его Слове;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познает истину;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 свободу в истине;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967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80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(Ин. 13:35)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•любит других;</a:t>
            </a:r>
          </a:p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(Ин. 15:7, 8)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•приносит много плода;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•пребывает в Иисусе;</a:t>
            </a:r>
          </a:p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23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5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46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94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613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63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63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314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2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06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36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92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45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-1" y="857250"/>
            <a:ext cx="7801535" cy="5143500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24387" y="857250"/>
            <a:ext cx="3437299" cy="5143501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7"/>
            <a:ext cx="5810448" cy="233140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uk-UA" sz="30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«ВОЗВРАЩЕНИЕ  К АЛТАРЮ»</a:t>
            </a:r>
          </a:p>
          <a:p>
            <a:pPr algn="ctr" defTabSz="685800">
              <a:defRPr/>
            </a:pPr>
            <a:endParaRPr lang="uk-UA" sz="27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ИНИЦИАТИВА, ОБЪЕДИНЯЮЩАЯ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ОТДЕЛЫ ЦЕРКВИ,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ОРИЕНТИРОВАННАЯ НА ВОЗРОЖДЕНИЕ</a:t>
            </a:r>
          </a:p>
          <a:p>
            <a:pPr algn="ctr" defTabSz="685800">
              <a:defRPr/>
            </a:pPr>
            <a:endParaRPr lang="uk-UA" sz="15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 СЕМЕЙНОГО ЦЕРКОВНОГО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АЛТАРЯ</a:t>
            </a:r>
            <a:endParaRPr lang="en-US" sz="15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617" t="39743" r="65621" b="3268"/>
          <a:stretch/>
        </p:blipFill>
        <p:spPr>
          <a:xfrm>
            <a:off x="351516" y="8465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780878" y="1634167"/>
            <a:ext cx="4645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Всемирной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</p:spTree>
    <p:extLst>
      <p:ext uri="{BB962C8B-B14F-4D97-AF65-F5344CB8AC3E}">
        <p14:creationId xmlns:p14="http://schemas.microsoft.com/office/powerpoint/2010/main" val="1893095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A05F997-95B1-CCE8-8AEB-E426DC532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76CC3"/>
              </a:clrFrom>
              <a:clrTo>
                <a:srgbClr val="576C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8889" l="521" r="90000">
                        <a14:foregroundMark x1="8125" y1="98889" x2="4427" y2="89167"/>
                        <a14:foregroundMark x1="4427" y1="89167" x2="573" y2="68426"/>
                        <a14:foregroundMark x1="573" y1="68426" x2="5885" y2="17407"/>
                        <a14:foregroundMark x1="5885" y1="17407" x2="10365" y2="6574"/>
                        <a14:foregroundMark x1="10365" y1="6574" x2="13854" y2="5370"/>
                        <a14:foregroundMark x1="8125" y1="8426" x2="521" y2="33981"/>
                        <a14:foregroundMark x1="30104" y1="91111" x2="32865" y2="93148"/>
                        <a14:foregroundMark x1="20104" y1="92685" x2="20104" y2="98889"/>
                        <a14:foregroundMark x1="25885" y1="87593" x2="24635" y2="98241"/>
                        <a14:backgroundMark x1="33646" y1="3519" x2="71771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3E76A-99A4-5D55-AD04-ECC6B171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181" y="1044774"/>
            <a:ext cx="6737203" cy="9941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ученик Иисуса?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7B4A54-167D-3095-69EC-87C6AAA91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290" y="2226469"/>
            <a:ext cx="505206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Ин. 8:31, 32</a:t>
            </a:r>
          </a:p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пребывает в Его Слове; </a:t>
            </a:r>
          </a:p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познает истину; </a:t>
            </a:r>
          </a:p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 свободу в истине;</a:t>
            </a:r>
          </a:p>
        </p:txBody>
      </p:sp>
      <p:pic>
        <p:nvPicPr>
          <p:cNvPr id="6" name="Объект 9">
            <a:extLst>
              <a:ext uri="{FF2B5EF4-FFF2-40B4-BE49-F238E27FC236}">
                <a16:creationId xmlns:a16="http://schemas.microsoft.com/office/drawing/2014/main" id="{54345106-607D-4485-C7B6-D3E4455C41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41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34845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ученик Иисуса?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029016"/>
            <a:ext cx="5205191" cy="37941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Ин. 13:35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тому узнают все, что вы Мои ученики, если будете иметь любовь между собою.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Ин. 15:7, 8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пребудете во Мне и слова Мои в вас пребудут, то, чего ни пожелаете, просите, и будет вам.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 прославится Отец Мой, если вы принесёте много плода и будете Моими учениками.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755171"/>
            <a:ext cx="3590663" cy="5372993"/>
          </a:xfrm>
          <a:prstGeom prst="rect">
            <a:avLst/>
          </a:prstGeom>
        </p:spPr>
      </p:pic>
      <p:pic>
        <p:nvPicPr>
          <p:cNvPr id="4" name="Объект 9">
            <a:extLst>
              <a:ext uri="{FF2B5EF4-FFF2-40B4-BE49-F238E27FC236}">
                <a16:creationId xmlns:a16="http://schemas.microsoft.com/office/drawing/2014/main" id="{DF279851-C216-CE10-3ADA-797F492BFB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36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34845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ученик Иисуса?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226469"/>
            <a:ext cx="578358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Ин. 13:35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•любит других;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Ин. 15:7, 8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•приносит много плода;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•пребывает в Иисусе;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755171"/>
            <a:ext cx="3590663" cy="5372993"/>
          </a:xfrm>
          <a:prstGeom prst="rect">
            <a:avLst/>
          </a:prstGeom>
        </p:spPr>
      </p:pic>
      <p:pic>
        <p:nvPicPr>
          <p:cNvPr id="4" name="Объект 9">
            <a:extLst>
              <a:ext uri="{FF2B5EF4-FFF2-40B4-BE49-F238E27FC236}">
                <a16:creationId xmlns:a16="http://schemas.microsoft.com/office/drawing/2014/main" id="{F5416804-38ED-F168-B84D-4E82B7639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02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69" y="987400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ученик Иисуса?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226469"/>
            <a:ext cx="5280347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16:24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Иисус сказал ученикам Своим: если кто хочет идти за Мною,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отвергнись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себя, и возьми крест свой, и следуй за Мною.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042107" y="742503"/>
            <a:ext cx="3590663" cy="5372993"/>
          </a:xfrm>
          <a:prstGeom prst="rect">
            <a:avLst/>
          </a:prstGeom>
        </p:spPr>
      </p:pic>
      <p:pic>
        <p:nvPicPr>
          <p:cNvPr id="4" name="Объект 9">
            <a:extLst>
              <a:ext uri="{FF2B5EF4-FFF2-40B4-BE49-F238E27FC236}">
                <a16:creationId xmlns:a16="http://schemas.microsoft.com/office/drawing/2014/main" id="{AF33892A-4BEE-90B7-640F-3826C67996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61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69" y="987401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ученик Иисуса?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226469"/>
            <a:ext cx="5280347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16:24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отвергает себя и ставит Иисуса выше своих собственных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желаний;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берет крест;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готов страдать, чтобы остаться верным Иисусу;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042107" y="742503"/>
            <a:ext cx="3590663" cy="5372993"/>
          </a:xfrm>
          <a:prstGeom prst="rect">
            <a:avLst/>
          </a:prstGeom>
        </p:spPr>
      </p:pic>
      <p:pic>
        <p:nvPicPr>
          <p:cNvPr id="4" name="Объект 9">
            <a:extLst>
              <a:ext uri="{FF2B5EF4-FFF2-40B4-BE49-F238E27FC236}">
                <a16:creationId xmlns:a16="http://schemas.microsoft.com/office/drawing/2014/main" id="{08898C2E-3BF0-086C-EEC8-B1CE262D17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73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A05F997-95B1-CCE8-8AEB-E426DC532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76CC3"/>
              </a:clrFrom>
              <a:clrTo>
                <a:srgbClr val="576C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8889" l="521" r="90000">
                        <a14:foregroundMark x1="8125" y1="98889" x2="4427" y2="89167"/>
                        <a14:foregroundMark x1="4427" y1="89167" x2="573" y2="68426"/>
                        <a14:foregroundMark x1="573" y1="68426" x2="5885" y2="17407"/>
                        <a14:foregroundMark x1="5885" y1="17407" x2="10365" y2="6574"/>
                        <a14:foregroundMark x1="10365" y1="6574" x2="13854" y2="5370"/>
                        <a14:foregroundMark x1="8125" y1="8426" x2="521" y2="33981"/>
                        <a14:foregroundMark x1="30104" y1="91111" x2="32865" y2="93148"/>
                        <a14:foregroundMark x1="20104" y1="92685" x2="20104" y2="98889"/>
                        <a14:foregroundMark x1="25885" y1="87593" x2="24635" y2="98241"/>
                        <a14:backgroundMark x1="33646" y1="3519" x2="71771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3E76A-99A4-5D55-AD04-ECC6B171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126" y="1044774"/>
            <a:ext cx="6784258" cy="9941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ученик Иисуса?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7B4A54-167D-3095-69EC-87C6AAA91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290" y="2226469"/>
            <a:ext cx="4516084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28:19, 20</a:t>
            </a:r>
          </a:p>
          <a:p>
            <a:pPr marL="0" indent="0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Итак, идите, научите все народы, крестя их во имя Отца и Сына и Святого Духа,</a:t>
            </a:r>
          </a:p>
          <a:p>
            <a:pPr marL="0" indent="0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 их соблюдать всё, что Я повелел вам; и се, Я с вами во все дни до скончания века. Аминь.</a:t>
            </a:r>
          </a:p>
          <a:p>
            <a:pPr marL="0" indent="0">
              <a:buNone/>
            </a:pP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9">
            <a:extLst>
              <a:ext uri="{FF2B5EF4-FFF2-40B4-BE49-F238E27FC236}">
                <a16:creationId xmlns:a16="http://schemas.microsoft.com/office/drawing/2014/main" id="{2512412F-1544-2146-2FEE-104BB0C3A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04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A05F997-95B1-CCE8-8AEB-E426DC532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76CC3"/>
              </a:clrFrom>
              <a:clrTo>
                <a:srgbClr val="576C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8889" l="521" r="90000">
                        <a14:foregroundMark x1="8125" y1="98889" x2="4427" y2="89167"/>
                        <a14:foregroundMark x1="4427" y1="89167" x2="573" y2="68426"/>
                        <a14:foregroundMark x1="573" y1="68426" x2="5885" y2="17407"/>
                        <a14:foregroundMark x1="5885" y1="17407" x2="10365" y2="6574"/>
                        <a14:foregroundMark x1="10365" y1="6574" x2="13854" y2="5370"/>
                        <a14:foregroundMark x1="8125" y1="8426" x2="521" y2="33981"/>
                        <a14:foregroundMark x1="30104" y1="91111" x2="32865" y2="93148"/>
                        <a14:foregroundMark x1="20104" y1="92685" x2="20104" y2="98889"/>
                        <a14:foregroundMark x1="25885" y1="87593" x2="24635" y2="98241"/>
                        <a14:backgroundMark x1="33646" y1="3519" x2="71771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3E76A-99A4-5D55-AD04-ECC6B171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151" y="1206962"/>
            <a:ext cx="5200650" cy="9941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ученик Иисуса?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7B4A54-167D-3095-69EC-87C6AAA91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290" y="2226469"/>
            <a:ext cx="4516084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28:19, 20</a:t>
            </a:r>
          </a:p>
          <a:p>
            <a:pPr marL="0" indent="0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•делает учениками все народы;</a:t>
            </a:r>
          </a:p>
          <a:p>
            <a:pPr marL="0" indent="0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•крестит во имя Отца, Сына и Святого Духа;</a:t>
            </a:r>
          </a:p>
          <a:p>
            <a:pPr marL="0" indent="0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•учит других учеников соблюдать все, что повелел Иисус.</a:t>
            </a:r>
          </a:p>
        </p:txBody>
      </p:sp>
      <p:pic>
        <p:nvPicPr>
          <p:cNvPr id="6" name="Объект 9">
            <a:extLst>
              <a:ext uri="{FF2B5EF4-FFF2-40B4-BE49-F238E27FC236}">
                <a16:creationId xmlns:a16="http://schemas.microsoft.com/office/drawing/2014/main" id="{2512412F-1544-2146-2FEE-104BB0C3A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62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34845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ученик Иисуса?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226469"/>
            <a:ext cx="578358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Деян. 1:5, 8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…ибо Иоанн крестил водою, а вы, через несколько дней после сего, будете крещены Духом Святым.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…но вы примете силу, когда сойдёт на вас Дух Святой; и будете Мне свидетелями в Иерусалиме и во всей Иудее и Самарии и даже до края земли.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47248" y="742504"/>
            <a:ext cx="3590663" cy="5372993"/>
          </a:xfrm>
          <a:prstGeom prst="rect">
            <a:avLst/>
          </a:prstGeom>
        </p:spPr>
      </p:pic>
      <p:pic>
        <p:nvPicPr>
          <p:cNvPr id="4" name="Объект 9">
            <a:extLst>
              <a:ext uri="{FF2B5EF4-FFF2-40B4-BE49-F238E27FC236}">
                <a16:creationId xmlns:a16="http://schemas.microsoft.com/office/drawing/2014/main" id="{26791CFE-C1AE-9AF1-4CB3-93B51A5B2D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67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34845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ученик Иисуса?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86" y="2195473"/>
            <a:ext cx="578358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Деян. 1:5, 8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•крещен Святым Духом;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•убедительно свидетельствует повсюду.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47248" y="742504"/>
            <a:ext cx="3590663" cy="5372993"/>
          </a:xfrm>
          <a:prstGeom prst="rect">
            <a:avLst/>
          </a:prstGeom>
        </p:spPr>
      </p:pic>
      <p:pic>
        <p:nvPicPr>
          <p:cNvPr id="4" name="Объект 9">
            <a:extLst>
              <a:ext uri="{FF2B5EF4-FFF2-40B4-BE49-F238E27FC236}">
                <a16:creationId xmlns:a16="http://schemas.microsoft.com/office/drawing/2014/main" id="{3CB80E7A-E7A8-D078-9C69-1002112304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21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683" y="2068065"/>
            <a:ext cx="612183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Вопрос, который каждый из нас может задать Богу: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«Живу ли я сейчас как ученик Иисуса?»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87577" y="742502"/>
            <a:ext cx="3590663" cy="5372993"/>
          </a:xfrm>
          <a:prstGeom prst="rect">
            <a:avLst/>
          </a:prstGeom>
        </p:spPr>
      </p:pic>
      <p:pic>
        <p:nvPicPr>
          <p:cNvPr id="4" name="Объект 9">
            <a:extLst>
              <a:ext uri="{FF2B5EF4-FFF2-40B4-BE49-F238E27FC236}">
                <a16:creationId xmlns:a16="http://schemas.microsoft.com/office/drawing/2014/main" id="{3CB80E7A-E7A8-D078-9C69-1002112304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70D42DB-38DE-FA90-CE4D-BD0FA1C6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118227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C9D25-7275-B3A9-9A3B-E3B4F88D9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671D-B101-B390-9C4A-800B8671A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50" y="1018824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Ученичество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89FB56-8FBD-2875-DEBB-D23C9FAE0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94" y="2012996"/>
            <a:ext cx="5130035" cy="346095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«Ученичество является процессом преобразования в образ Христов, Его отображения. И делается это через проведение времени с Иисусом.      Не бывает ученичества в одиночку. Религиозный формализм также не сделает вас учениками. 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возможно лишь через личные отношения между учеником и учителем. Они есть сердце ученичества».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970BCA4-5938-C624-D599-F0029F086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742504"/>
            <a:ext cx="3590663" cy="5372993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0C225F6D-1F8C-B405-C571-7912607BF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1AED3CE-915D-DC04-FA08-40C20DE94AD3}"/>
              </a:ext>
            </a:extLst>
          </p:cNvPr>
          <p:cNvSpPr txBox="1">
            <a:spLocks/>
          </p:cNvSpPr>
          <p:nvPr/>
        </p:nvSpPr>
        <p:spPr>
          <a:xfrm>
            <a:off x="147181" y="5550714"/>
            <a:ext cx="7528142" cy="4500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Справочник по ученичеству, учебный центр Мичиганской конференции, 2015 </a:t>
            </a:r>
            <a:endParaRPr lang="uk-UA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18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-1" y="857250"/>
            <a:ext cx="7801535" cy="5143500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24387" y="857250"/>
            <a:ext cx="3437299" cy="5143501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7"/>
            <a:ext cx="5810448" cy="233140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uk-UA" sz="30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«ВОЗВРАЩЕНИЕ  К АЛТАРЮ»</a:t>
            </a:r>
          </a:p>
          <a:p>
            <a:pPr algn="ctr" defTabSz="685800">
              <a:defRPr/>
            </a:pPr>
            <a:endParaRPr lang="uk-UA" sz="27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ИНИЦИАТИВА, ОБЪЕДИНЯЮЩАЯ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ОТДЕЛЫ ЦЕРКВИ,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ОРИЕНТИРОВАННАЯ НА ВОЗРОЖДЕНИЕ</a:t>
            </a:r>
          </a:p>
          <a:p>
            <a:pPr algn="ctr" defTabSz="685800">
              <a:defRPr/>
            </a:pPr>
            <a:endParaRPr lang="uk-UA" sz="15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 СЕМЕЙНОГО ЦЕРКОВНОГО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АЛТАРЯ</a:t>
            </a:r>
            <a:endParaRPr lang="en-US" sz="15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617" t="39743" r="65621" b="3268"/>
          <a:stretch/>
        </p:blipFill>
        <p:spPr>
          <a:xfrm>
            <a:off x="351516" y="8465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780878" y="1634167"/>
            <a:ext cx="4645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Всемирной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</p:spTree>
    <p:extLst>
      <p:ext uri="{BB962C8B-B14F-4D97-AF65-F5344CB8AC3E}">
        <p14:creationId xmlns:p14="http://schemas.microsoft.com/office/powerpoint/2010/main" val="2229213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BDA48-CFF4-545F-F93C-47F2918A8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3956-4C78-2B83-E418-DE71B6F3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674" y="462441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Ученичество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61556F-E27F-F0C3-7787-D37893905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6573"/>
            <a:ext cx="5522245" cy="37374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Иисус не просто знал Писание, Он жил им. Христос говорил о нем не просто как о чем-то полезном, а как об имеющем жизненно важное значение для всех людей. Когда усталость и голод мучили Его в пустыне, а дьявол искушал Его, Иисус не обратился к своим чувствам или ощущениям. Он не стал уповать на доводы разума или свои знания. 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8A9778D-912B-DAEE-824A-3490E82EF0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742504"/>
            <a:ext cx="3590663" cy="53729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7B0C6A-10EC-E4A4-48BB-37F76E219FBE}"/>
              </a:ext>
            </a:extLst>
          </p:cNvPr>
          <p:cNvSpPr txBox="1">
            <a:spLocks/>
          </p:cNvSpPr>
          <p:nvPr/>
        </p:nvSpPr>
        <p:spPr>
          <a:xfrm>
            <a:off x="147181" y="5550714"/>
            <a:ext cx="8542751" cy="4500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Справочник по ученичеству, учебный центр Мичиганской конференции, 2015 </a:t>
            </a:r>
            <a:endParaRPr lang="uk-UA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9">
            <a:extLst>
              <a:ext uri="{FF2B5EF4-FFF2-40B4-BE49-F238E27FC236}">
                <a16:creationId xmlns:a16="http://schemas.microsoft.com/office/drawing/2014/main" id="{7CF42B63-D6EB-E2BC-DFDB-28B83BAF7F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5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A1E2F-E447-97C2-552A-59AA6517C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F2E33-2388-770A-071F-CA328DB2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674" y="418202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Ученичество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D81C023-87D1-5247-D58C-BAFEE1DAB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626" y="1245142"/>
            <a:ext cx="5130035" cy="44182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только одно, чему Он мог доверять. И поэтому Господь ответил дьяволу не человеческими доводами или рассуждениями, а словами Писания: «Так написано…» (Мф. 4:4,7,10). Слово Божье было больше, чем просто нечто мотивирующее для Христа, оно было жизненно важной составляющей Его жизни на земле. «Написано: «не хлебом одним будет жить человек, но всяким словом, исходящим из уст Божиих»»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(Мф. 4:4).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DB67AF5-A07F-4AB1-0281-66BBC0350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742504"/>
            <a:ext cx="3590663" cy="53729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24FA93-2A93-B1FF-FC71-B055CCF28B09}"/>
              </a:ext>
            </a:extLst>
          </p:cNvPr>
          <p:cNvSpPr txBox="1">
            <a:spLocks/>
          </p:cNvSpPr>
          <p:nvPr/>
        </p:nvSpPr>
        <p:spPr>
          <a:xfrm>
            <a:off x="43633" y="5989761"/>
            <a:ext cx="8542751" cy="4500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Справочник по ученичеству, учебный центр Мичиганской конференции, 2015 </a:t>
            </a:r>
            <a:endParaRPr lang="uk-UA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9">
            <a:extLst>
              <a:ext uri="{FF2B5EF4-FFF2-40B4-BE49-F238E27FC236}">
                <a16:creationId xmlns:a16="http://schemas.microsoft.com/office/drawing/2014/main" id="{2BD7FFB5-1684-F983-B620-74053CBFA1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99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3C492-F5CC-02F4-30E6-129AF44ED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7A21C-3BDF-9B83-22DA-F234EA83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674" y="627142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Ученичество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05869D-DE63-92D8-57B8-29BF79E8A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1407293"/>
            <a:ext cx="5130035" cy="34609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Иисус одержал победу, опираясь на Слово Божье. Так же будет и с нами. У нас должна быть сила и мудрость большая, чем собственная, чтобы устоять в бурях и искушениях повседневной жизни.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сила и мудрость могут быть найдены только в Библии – Слове Божьем, письменном откровении «Христа, Божией силы и Божией премудрости» (см. 1 Кор. 1:24).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0744872-4823-5B10-4152-0908B0DF1C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742504"/>
            <a:ext cx="3590663" cy="53729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261D699-9130-4331-D179-E4B536038B76}"/>
              </a:ext>
            </a:extLst>
          </p:cNvPr>
          <p:cNvSpPr txBox="1">
            <a:spLocks/>
          </p:cNvSpPr>
          <p:nvPr/>
        </p:nvSpPr>
        <p:spPr>
          <a:xfrm>
            <a:off x="147181" y="5550714"/>
            <a:ext cx="8542751" cy="4500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Справочник по ученичеству, учебный центр Мичиганской конференции, 2015 </a:t>
            </a:r>
            <a:endParaRPr lang="uk-UA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9">
            <a:extLst>
              <a:ext uri="{FF2B5EF4-FFF2-40B4-BE49-F238E27FC236}">
                <a16:creationId xmlns:a16="http://schemas.microsoft.com/office/drawing/2014/main" id="{1ABE4817-42AC-A335-B5A3-37BDF372FC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7899C47-A067-E3FF-2496-78B9D81EAC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742504"/>
            <a:ext cx="3590663" cy="5372993"/>
          </a:xfrm>
          <a:prstGeom prst="rect">
            <a:avLst/>
          </a:prstGeom>
        </p:spPr>
      </p:pic>
      <p:pic>
        <p:nvPicPr>
          <p:cNvPr id="6" name="Объект 9">
            <a:extLst>
              <a:ext uri="{FF2B5EF4-FFF2-40B4-BE49-F238E27FC236}">
                <a16:creationId xmlns:a16="http://schemas.microsoft.com/office/drawing/2014/main" id="{66883B07-8A38-148D-E62B-5E5757D6E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CF30D7-690B-0976-052C-043EFAF31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6316" y="1889534"/>
            <a:ext cx="6858000" cy="179070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ученик Иисуса?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13EDF4-2A6B-901A-C43A-5C6CDFB6AB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796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27" y="742502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ученик Иисуса?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029016"/>
            <a:ext cx="4998512" cy="346095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4:18-20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 же близ моря Галилейского, Он увидел двух братьев: Симона, называемого Петром, и Андрея, брата его, закидывающих сети в море, ибо они были рыболовы, 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говорит им: идите за Мною, и Я сделаю вас ловцами человеков. 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они тотчас, оставив сети, последовали за Ним.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039500" y="742503"/>
            <a:ext cx="3590663" cy="5372993"/>
          </a:xfrm>
          <a:prstGeom prst="rect">
            <a:avLst/>
          </a:prstGeom>
        </p:spPr>
      </p:pic>
      <p:pic>
        <p:nvPicPr>
          <p:cNvPr id="4" name="Объект 9">
            <a:extLst>
              <a:ext uri="{FF2B5EF4-FFF2-40B4-BE49-F238E27FC236}">
                <a16:creationId xmlns:a16="http://schemas.microsoft.com/office/drawing/2014/main" id="{DCB63237-5D34-8DBA-67C5-F80A917401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7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9" y="987401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ученик Иисуса?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26470"/>
            <a:ext cx="5783580" cy="32635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4:18-20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за Иисусом, куда бы Он ни вел;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доверяет Ему роль Главнокомандующего;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оставляет все, что мешает следовать за Ним;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поддерживает значимые отношения с Ним;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стремится во всем походить на Него;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учится у Него быть ловцом человеков.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10843" y="742503"/>
            <a:ext cx="3590663" cy="5372993"/>
          </a:xfrm>
          <a:prstGeom prst="rect">
            <a:avLst/>
          </a:prstGeom>
        </p:spPr>
      </p:pic>
      <p:pic>
        <p:nvPicPr>
          <p:cNvPr id="4" name="Объект 9">
            <a:extLst>
              <a:ext uri="{FF2B5EF4-FFF2-40B4-BE49-F238E27FC236}">
                <a16:creationId xmlns:a16="http://schemas.microsoft.com/office/drawing/2014/main" id="{8C9C4A85-ED76-B29A-A317-578D73748E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742503"/>
            <a:ext cx="1115231" cy="53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31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A05F997-95B1-CCE8-8AEB-E426DC532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76CC3"/>
              </a:clrFrom>
              <a:clrTo>
                <a:srgbClr val="576C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8889" l="521" r="90000">
                        <a14:foregroundMark x1="8125" y1="98889" x2="4427" y2="89167"/>
                        <a14:foregroundMark x1="4427" y1="89167" x2="573" y2="68426"/>
                        <a14:foregroundMark x1="573" y1="68426" x2="5885" y2="17407"/>
                        <a14:foregroundMark x1="5885" y1="17407" x2="10365" y2="6574"/>
                        <a14:foregroundMark x1="10365" y1="6574" x2="13854" y2="5370"/>
                        <a14:foregroundMark x1="8125" y1="8426" x2="521" y2="33981"/>
                        <a14:foregroundMark x1="30104" y1="91111" x2="32865" y2="93148"/>
                        <a14:foregroundMark x1="20104" y1="92685" x2="20104" y2="98889"/>
                        <a14:foregroundMark x1="25885" y1="87593" x2="24635" y2="98241"/>
                        <a14:backgroundMark x1="33646" y1="3519" x2="71771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3E76A-99A4-5D55-AD04-ECC6B171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302" y="1044774"/>
            <a:ext cx="6415549" cy="9941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ученик Иисуса?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7B4A54-167D-3095-69EC-87C6AAA91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055" y="2226469"/>
            <a:ext cx="4693715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Ин. 8:31, 32</a:t>
            </a:r>
          </a:p>
          <a:p>
            <a:pPr marL="0" indent="0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сказал Иисус к уверовавшим в Него Иудеям: если пребудете в слове Моём, то вы истинно Мои ученики,</a:t>
            </a:r>
          </a:p>
          <a:p>
            <a:pPr marL="0" indent="0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познаете истину, и истина сделает вас свободными.</a:t>
            </a:r>
          </a:p>
          <a:p>
            <a:pPr marL="0" indent="0">
              <a:buNone/>
            </a:pP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9">
            <a:extLst>
              <a:ext uri="{FF2B5EF4-FFF2-40B4-BE49-F238E27FC236}">
                <a16:creationId xmlns:a16="http://schemas.microsoft.com/office/drawing/2014/main" id="{54345106-607D-4485-C7B6-D3E4455C41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462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635</TotalTime>
  <Words>1176</Words>
  <Application>Microsoft Office PowerPoint</Application>
  <PresentationFormat>On-screen Show (4:3)</PresentationFormat>
  <Paragraphs>159</Paragraphs>
  <Slides>20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Тема Office</vt:lpstr>
      <vt:lpstr>PowerPoint Presentation</vt:lpstr>
      <vt:lpstr>Ученичество </vt:lpstr>
      <vt:lpstr>Ученичество </vt:lpstr>
      <vt:lpstr>Ученичество </vt:lpstr>
      <vt:lpstr>Ученичество </vt:lpstr>
      <vt:lpstr>Кто такой ученик Иисуса?</vt:lpstr>
      <vt:lpstr>Кто такой ученик Иисуса?</vt:lpstr>
      <vt:lpstr>Кто такой ученик Иисуса?</vt:lpstr>
      <vt:lpstr>Кто такой ученик Иисуса?</vt:lpstr>
      <vt:lpstr>Кто такой ученик Иисуса?</vt:lpstr>
      <vt:lpstr>Кто такой ученик Иисуса?</vt:lpstr>
      <vt:lpstr>Кто такой ученик Иисуса?</vt:lpstr>
      <vt:lpstr>Кто такой ученик Иисуса?</vt:lpstr>
      <vt:lpstr>Кто такой ученик Иисуса?</vt:lpstr>
      <vt:lpstr>Кто такой ученик Иисуса?</vt:lpstr>
      <vt:lpstr>Кто такой ученик Иисуса?</vt:lpstr>
      <vt:lpstr>Кто такой ученик Иисуса?</vt:lpstr>
      <vt:lpstr>Кто такой ученик Иисуса?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Vadim Grinenko</dc:creator>
  <cp:lastModifiedBy>Vyacheslav Buchnev</cp:lastModifiedBy>
  <cp:revision>19</cp:revision>
  <dcterms:created xsi:type="dcterms:W3CDTF">2024-01-28T10:39:56Z</dcterms:created>
  <dcterms:modified xsi:type="dcterms:W3CDTF">2024-02-16T11:56:46Z</dcterms:modified>
</cp:coreProperties>
</file>