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63"/>
  </p:notesMasterIdLst>
  <p:sldIdLst>
    <p:sldId id="297" r:id="rId3"/>
    <p:sldId id="298" r:id="rId4"/>
    <p:sldId id="319" r:id="rId5"/>
    <p:sldId id="1558" r:id="rId6"/>
    <p:sldId id="299" r:id="rId7"/>
    <p:sldId id="303" r:id="rId8"/>
    <p:sldId id="308" r:id="rId9"/>
    <p:sldId id="1561" r:id="rId10"/>
    <p:sldId id="1560" r:id="rId11"/>
    <p:sldId id="260" r:id="rId12"/>
    <p:sldId id="256" r:id="rId13"/>
    <p:sldId id="257" r:id="rId14"/>
    <p:sldId id="278" r:id="rId15"/>
    <p:sldId id="258" r:id="rId16"/>
    <p:sldId id="261" r:id="rId17"/>
    <p:sldId id="285" r:id="rId18"/>
    <p:sldId id="274" r:id="rId19"/>
    <p:sldId id="277" r:id="rId20"/>
    <p:sldId id="275" r:id="rId21"/>
    <p:sldId id="280" r:id="rId22"/>
    <p:sldId id="282" r:id="rId23"/>
    <p:sldId id="259" r:id="rId24"/>
    <p:sldId id="276" r:id="rId25"/>
    <p:sldId id="281" r:id="rId26"/>
    <p:sldId id="540" r:id="rId27"/>
    <p:sldId id="262" r:id="rId28"/>
    <p:sldId id="307" r:id="rId29"/>
    <p:sldId id="306" r:id="rId30"/>
    <p:sldId id="300" r:id="rId31"/>
    <p:sldId id="311" r:id="rId32"/>
    <p:sldId id="309" r:id="rId33"/>
    <p:sldId id="313" r:id="rId34"/>
    <p:sldId id="310" r:id="rId35"/>
    <p:sldId id="530" r:id="rId36"/>
    <p:sldId id="312" r:id="rId37"/>
    <p:sldId id="1559" r:id="rId38"/>
    <p:sldId id="314" r:id="rId39"/>
    <p:sldId id="315" r:id="rId40"/>
    <p:sldId id="1186" r:id="rId41"/>
    <p:sldId id="1557" r:id="rId42"/>
    <p:sldId id="1544" r:id="rId43"/>
    <p:sldId id="937" r:id="rId44"/>
    <p:sldId id="1513" r:id="rId45"/>
    <p:sldId id="1517" r:id="rId46"/>
    <p:sldId id="1514" r:id="rId47"/>
    <p:sldId id="1157" r:id="rId48"/>
    <p:sldId id="1516" r:id="rId49"/>
    <p:sldId id="1506" r:id="rId50"/>
    <p:sldId id="1508" r:id="rId51"/>
    <p:sldId id="1511" r:id="rId52"/>
    <p:sldId id="531" r:id="rId53"/>
    <p:sldId id="316" r:id="rId54"/>
    <p:sldId id="268" r:id="rId55"/>
    <p:sldId id="536" r:id="rId56"/>
    <p:sldId id="535" r:id="rId57"/>
    <p:sldId id="537" r:id="rId58"/>
    <p:sldId id="325" r:id="rId59"/>
    <p:sldId id="426" r:id="rId60"/>
    <p:sldId id="317" r:id="rId61"/>
    <p:sldId id="318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3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02"/>
    <p:restoredTop sz="71429" autoAdjust="0"/>
  </p:normalViewPr>
  <p:slideViewPr>
    <p:cSldViewPr snapToGrid="0">
      <p:cViewPr varScale="1">
        <p:scale>
          <a:sx n="81" d="100"/>
          <a:sy n="81" d="100"/>
        </p:scale>
        <p:origin x="2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Подготовка</c:v>
                </c:pt>
              </c:strCache>
            </c:strRef>
          </c:tx>
          <c:spPr>
            <a:solidFill>
              <a:srgbClr val="072CA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D-DD44-B5C7-21EA25D588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Сеяние</c:v>
                </c:pt>
              </c:strCache>
            </c:strRef>
          </c:tx>
          <c:spPr>
            <a:solidFill>
              <a:srgbClr val="6B341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D-DD44-B5C7-21EA25D588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Взращивание</c:v>
                </c:pt>
              </c:strCache>
            </c:strRef>
          </c:tx>
          <c:spPr>
            <a:solidFill>
              <a:srgbClr val="0B55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4D-DD44-B5C7-21EA25D588D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Жатва</c:v>
                </c:pt>
              </c:strCache>
            </c:strRef>
          </c:tx>
          <c:spPr>
            <a:solidFill>
              <a:srgbClr val="EEA116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4D-DD44-B5C7-21EA25D588D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Сохранение</c:v>
                </c:pt>
              </c:strCache>
            </c:strRef>
          </c:tx>
          <c:spPr>
            <a:solidFill>
              <a:srgbClr val="E2231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4D-DD44-B5C7-21EA25D58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3023616"/>
        <c:axId val="2083027104"/>
      </c:barChart>
      <c:catAx>
        <c:axId val="2083023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en-US"/>
          </a:p>
        </c:txPr>
        <c:crossAx val="2083027104"/>
        <c:crosses val="autoZero"/>
        <c:auto val="1"/>
        <c:lblAlgn val="ctr"/>
        <c:lblOffset val="100"/>
        <c:noMultiLvlLbl val="0"/>
      </c:catAx>
      <c:valAx>
        <c:axId val="208302710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en-US"/>
          </a:p>
        </c:txPr>
        <c:crossAx val="208302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67506499976846"/>
          <c:y val="5.794582065768506E-4"/>
          <c:w val="0.30426354041877751"/>
          <c:h val="0.44382371198013654"/>
        </c:manualLayout>
      </c:layout>
      <c:overlay val="0"/>
      <c:txPr>
        <a:bodyPr/>
        <a:lstStyle/>
        <a:p>
          <a:pPr>
            <a:defRPr>
              <a:latin typeface="Avenir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Подготовка</c:v>
                </c:pt>
              </c:strCache>
            </c:strRef>
          </c:tx>
          <c:spPr>
            <a:solidFill>
              <a:srgbClr val="072CA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D-DD44-B5C7-21EA25D588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Сеяние</c:v>
                </c:pt>
              </c:strCache>
            </c:strRef>
          </c:tx>
          <c:spPr>
            <a:solidFill>
              <a:srgbClr val="6B341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D-DD44-B5C7-21EA25D588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Взращивание</c:v>
                </c:pt>
              </c:strCache>
            </c:strRef>
          </c:tx>
          <c:spPr>
            <a:solidFill>
              <a:srgbClr val="0B55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4D-DD44-B5C7-21EA25D588D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Жатва</c:v>
                </c:pt>
              </c:strCache>
            </c:strRef>
          </c:tx>
          <c:spPr>
            <a:solidFill>
              <a:srgbClr val="EEA116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4D-DD44-B5C7-21EA25D588D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Сохранение</c:v>
                </c:pt>
              </c:strCache>
            </c:strRef>
          </c:tx>
          <c:spPr>
            <a:solidFill>
              <a:srgbClr val="E2231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4D-DD44-B5C7-21EA25D58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3023616"/>
        <c:axId val="2083027104"/>
      </c:barChart>
      <c:catAx>
        <c:axId val="2083023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en-US"/>
          </a:p>
        </c:txPr>
        <c:crossAx val="2083027104"/>
        <c:crosses val="autoZero"/>
        <c:auto val="1"/>
        <c:lblAlgn val="ctr"/>
        <c:lblOffset val="100"/>
        <c:noMultiLvlLbl val="0"/>
      </c:catAx>
      <c:valAx>
        <c:axId val="208302710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en-US"/>
          </a:p>
        </c:txPr>
        <c:crossAx val="208302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67506499976846"/>
          <c:y val="5.794582065768506E-4"/>
          <c:w val="0.30426354041877751"/>
          <c:h val="0.44382371198013654"/>
        </c:manualLayout>
      </c:layout>
      <c:overlay val="0"/>
      <c:txPr>
        <a:bodyPr/>
        <a:lstStyle/>
        <a:p>
          <a:pPr>
            <a:defRPr>
              <a:latin typeface="Avenir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Подготовка</c:v>
                </c:pt>
              </c:strCache>
            </c:strRef>
          </c:tx>
          <c:spPr>
            <a:solidFill>
              <a:srgbClr val="072CA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D-DD44-B5C7-21EA25D588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Сеяние</c:v>
                </c:pt>
              </c:strCache>
            </c:strRef>
          </c:tx>
          <c:spPr>
            <a:solidFill>
              <a:srgbClr val="6B341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D-DD44-B5C7-21EA25D588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Взращивание</c:v>
                </c:pt>
              </c:strCache>
            </c:strRef>
          </c:tx>
          <c:spPr>
            <a:solidFill>
              <a:srgbClr val="0B55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4D-DD44-B5C7-21EA25D588D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Жатва</c:v>
                </c:pt>
              </c:strCache>
            </c:strRef>
          </c:tx>
          <c:spPr>
            <a:solidFill>
              <a:srgbClr val="EEA116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4D-DD44-B5C7-21EA25D588D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Сохранение</c:v>
                </c:pt>
              </c:strCache>
            </c:strRef>
          </c:tx>
          <c:spPr>
            <a:solidFill>
              <a:srgbClr val="E2231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4D-DD44-B5C7-21EA25D58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3023616"/>
        <c:axId val="2083027104"/>
      </c:barChart>
      <c:catAx>
        <c:axId val="2083023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en-US"/>
          </a:p>
        </c:txPr>
        <c:crossAx val="2083027104"/>
        <c:crosses val="autoZero"/>
        <c:auto val="1"/>
        <c:lblAlgn val="ctr"/>
        <c:lblOffset val="100"/>
        <c:noMultiLvlLbl val="0"/>
      </c:catAx>
      <c:valAx>
        <c:axId val="208302710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en-US"/>
          </a:p>
        </c:txPr>
        <c:crossAx val="208302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67506499976846"/>
          <c:y val="5.794582065768506E-4"/>
          <c:w val="0.30426354041877751"/>
          <c:h val="0.44382371198013654"/>
        </c:manualLayout>
      </c:layout>
      <c:overlay val="0"/>
      <c:txPr>
        <a:bodyPr/>
        <a:lstStyle/>
        <a:p>
          <a:pPr>
            <a:defRPr>
              <a:latin typeface="Avenir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Подготовка</c:v>
                </c:pt>
              </c:strCache>
            </c:strRef>
          </c:tx>
          <c:spPr>
            <a:solidFill>
              <a:srgbClr val="072CA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D-DD44-B5C7-21EA25D588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Сеяние</c:v>
                </c:pt>
              </c:strCache>
            </c:strRef>
          </c:tx>
          <c:spPr>
            <a:solidFill>
              <a:srgbClr val="6B341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D-DD44-B5C7-21EA25D588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Взращивание</c:v>
                </c:pt>
              </c:strCache>
            </c:strRef>
          </c:tx>
          <c:spPr>
            <a:solidFill>
              <a:srgbClr val="0B55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4D-DD44-B5C7-21EA25D588D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Жатва</c:v>
                </c:pt>
              </c:strCache>
            </c:strRef>
          </c:tx>
          <c:spPr>
            <a:solidFill>
              <a:srgbClr val="EEA116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4D-DD44-B5C7-21EA25D588D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Сохранение</c:v>
                </c:pt>
              </c:strCache>
            </c:strRef>
          </c:tx>
          <c:spPr>
            <a:solidFill>
              <a:srgbClr val="E2231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4D-DD44-B5C7-21EA25D58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3023616"/>
        <c:axId val="2083027104"/>
      </c:barChart>
      <c:catAx>
        <c:axId val="2083023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en-US"/>
          </a:p>
        </c:txPr>
        <c:crossAx val="2083027104"/>
        <c:crosses val="autoZero"/>
        <c:auto val="1"/>
        <c:lblAlgn val="ctr"/>
        <c:lblOffset val="100"/>
        <c:noMultiLvlLbl val="0"/>
      </c:catAx>
      <c:valAx>
        <c:axId val="208302710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en-US"/>
          </a:p>
        </c:txPr>
        <c:crossAx val="208302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67506499976846"/>
          <c:y val="5.794582065768506E-4"/>
          <c:w val="0.30426354041877751"/>
          <c:h val="0.44382371198013654"/>
        </c:manualLayout>
      </c:layout>
      <c:overlay val="0"/>
      <c:txPr>
        <a:bodyPr/>
        <a:lstStyle/>
        <a:p>
          <a:pPr>
            <a:defRPr>
              <a:latin typeface="Avenir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D92B7-0FEF-C243-A8B5-6268CF3BE608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E3177-D678-E14C-A432-E2910165A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27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431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англичанин 50 лет ни слова никому не говорил о том, как в 1939 году он вывез из оккупированной немцами Чехословакии 669 детей, обреченных на смерть. О его подвиге стало известно случайно — в 1988 году его жена что-то искала на чердаке их дома и нашла старый альбом с детскими фотографиями, документами, почти стершимися записями. Не нашла бы — мир так и не узнал бы об этой удивительной «спасательной операции».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658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декабре 1938 года Николас работал биржевым маклером в Лондоне. Собирался провести отпуск в Швейцарии, покататься на лыжах. Но внезапно ему позвонил его друг, Мартин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Блэйк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работавший в Праге в Британском комитете по делам беженцев из Чехословакии.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Блэйк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попросил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Уинтона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отменить отпуск и приехать в Прагу — есть, мол, очень важное дело. «Лыжи,  — можешь не брать» - написал ему друг.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9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Праге действительно оказалось не до лыж. Приехав туда,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Уинтон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увидел огромные лагеря беженцев из только что занятой Гитлером Судетской области. Увиденное было настолько ужасным, что Николас остался в Праге. После «Хрустальной ночи» 1938 года, когда нацисты уничтожили практически все еврейские магазины, дома, синагоги, немецкие евреи бежали в Чехию, но фашисты заняли и Чехию. Среди этих людей было много детей.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Уинтон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решил, что должен спасти их.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269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Британский комитет по делам беженцев из Чехословакии не занимался детьми, спасая только стариков и инвалидов.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Уинтон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практически в одиночку создал программу по вывозу детей из Чехословакии. В гостиничном номере в Праге он устроил нечто вроде магазина. Туда приходили те, кто отчаялся спасти своих детей.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одители — готовы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отдать своих детей чужим людям, расстаться с ними навсегда, лишь бы спасти им жизнь. Николас записывал имена детей, собирал их фотографии, выстраивал в голове способы вывоза детей. К его номеру в гостинице стояли огромные очереди, — немудрено, что нацисты начали за ним слежку.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254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Ему удалось зарегистрировать около 900 детей, которых нужно было срочно вывозить из Чехословакии. В начале 1939 года он, оставив вместо себя двоих друзей, вернулся в Лондон. Там он и еще несколько добровольцев — в том числе и его мать — назвали себя «Британским комитетом по делам беженцев из Чехословакии. Детское отделение». И от имени этого комитета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Уинтон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взялся за лихорадочные поиски приемных семей и денег, которых нужно было очень много. По закону каждая приемная семья должна была гарантировать заботу о ребенке, пока тот не достигнет 17-летнего возраста, и внести залог в 50 фунтов на случай, если ребенка придется отправить назад на родину.</a:t>
            </a: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Уинтон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ходил по газетам и размещал там объявления о поиске приемных семей, просил денег. Сотни семей согласились принять детей, многие жертвовали деньги. Их было недостаточно, но разницу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Уинтон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покрывал из своих. После этого он обратился в Министерство внутренних дел Великобритании, чтобы детям оформили въездные визы. Но чиновники с ответом медлили, а время очень поджимало.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86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«Это было за считаные месяцы до начала войны, — позже вспоминал он. — Поэтому визы нам пришлось подделать».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Николас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Уинтон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его товарищи организовали восемь поездов, на которых вывезли оставшихся детей. Поезда шли через Нюрнберг и Кельн до голландского порта Хук-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Холланд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потом переправлялись через Северное море на лодках до Эссекса, потом снова на поезде до Лондона. Там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Уинтон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приемные семьи встречали детей. У каждого маленького беженца на одежде была нашита плашка с именем. Но только 7 из 8 поездов сумели доехать до безопасного Лондона</a:t>
            </a:r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— так спаслись 669 детей.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269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Около 250 детей, последняя группа, были уже в вагонах, когда 1 сентября 1939 года Гитлер напал на Польшу.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254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Границы были закрыты, и судьба этих детей неизвестна. По всей видимости, все они погибли в концлагерях.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845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Координируя деятельность волонтеров в Чехии и Великобритании, Николас сумел найти временные семьи для 669 детей, а также помочь каждому из них пересечь границу с Нидерландами, которую, как известно, не могли пересекать евреи без соответствующих документов.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622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Праге на железнодорожном вокзале, откуда в 1939-м году уходили поезда с беженцами, ему также установлен памятник.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 перроне стоит молодой человек в очках, он держит на руках прижавшегося к нему малыша лет пяти. Рядом с ним – грустная девочка постарше, у их ног – большой старый фанерный чемодан с обитыми железом углами. Они ждут поезда, который увезет детей в далекую страну – от ждущей их на родине смерти. Так выглядит памятник, установленный на Главном вокзале Праги сэру Николасу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Уинтону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74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587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мая 2014-го года сэру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Уинтону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исполнилось 105 лет, в свой день рождения он был удостоен Ордена Белого Льва, высшей государственной награды Чехии. Николас награжден рядом международных премий, а также принят в Рыцарский орден Британской империи.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254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dirty="0"/>
              <a:t>Делать добро с какой то целью, стать известным, засветиться, </a:t>
            </a:r>
            <a:r>
              <a:rPr lang="ru-RU" baseline="0" dirty="0"/>
              <a:t> и даже с целью, чтобы человек крестился и пришел в церковь. Это достаточно корыстные цели, даже если они «миссионерские».</a:t>
            </a:r>
          </a:p>
          <a:p>
            <a:r>
              <a:rPr lang="ru-RU" baseline="0" dirty="0"/>
              <a:t>Николас делал добро по другому. Он был скромным и стоял всегда в стороне от СМИ и событий</a:t>
            </a:r>
            <a:r>
              <a:rPr lang="is-IS" baseline="0" dirty="0"/>
              <a:t>…</a:t>
            </a:r>
            <a:endParaRPr lang="ru-RU" baseline="0" dirty="0"/>
          </a:p>
          <a:p>
            <a:r>
              <a:rPr lang="ru-RU" baseline="0" dirty="0"/>
              <a:t>Когда в Ливерпуле в Англии прибывший очередной поезд был окружен людьми встречавшими прибывших детей, Николас стоял в стороне, не желая быть в центре событий</a:t>
            </a:r>
            <a:r>
              <a:rPr lang="is-IS" baseline="0" dirty="0"/>
              <a:t>…</a:t>
            </a:r>
            <a:r>
              <a:rPr lang="ru-RU" baseline="0" dirty="0"/>
              <a:t> хотел быть замеченным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622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Незадолго до смерти Николаса, была организована встреча с теми «детьми» которых он спас.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845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Николас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плакал</a:t>
            </a:r>
            <a:r>
              <a:rPr lang="is-I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…Когда Николаса спрашивали, почему он решился на такое рискованное дело, он только пожимал плечами: «Кому-то нет дела до того, что дети в смертельной опасности и их нужно немедленно спасать, кому-то есть. Что делать, если ты просто должен их спасти — больше просто некому».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618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Николас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признался, что в то время никто не думал называть такой поступок ПОДВИГОМ, — он был долгом любого человека.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622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Большим счастьем для Николаса было ощутить теплые и благодарные руки спасенных некогда детей!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ответ журналистам, спрашивавшим его, почему он на это решился, Николас скромно и трепетно  отвечал: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989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9C5E3-24E6-DB4E-A33F-5DC6D72913D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239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МОЖЕТ ЛИ БОГ НА НАС РАСЧИТЫВАТЬ? «НА МЕНЯ МОЖЕТЕ НЕ РАСЧИТЫВАТЬ…» – часто говорят многие. </a:t>
            </a:r>
          </a:p>
          <a:p>
            <a:r>
              <a:rPr lang="ru-RU" dirty="0"/>
              <a:t>Нужно поехать! «на меня можете не </a:t>
            </a:r>
            <a:r>
              <a:rPr lang="ru-RU" dirty="0" err="1"/>
              <a:t>расчитывать</a:t>
            </a:r>
            <a:r>
              <a:rPr lang="ru-RU" dirty="0"/>
              <a:t>»</a:t>
            </a:r>
          </a:p>
          <a:p>
            <a:r>
              <a:rPr lang="ru-RU" dirty="0"/>
              <a:t>Необходимо кому то проповедовать: «На меня можете не </a:t>
            </a:r>
            <a:r>
              <a:rPr lang="ru-RU" dirty="0" err="1"/>
              <a:t>расчитывать</a:t>
            </a:r>
            <a:r>
              <a:rPr lang="ru-RU" dirty="0"/>
              <a:t>»…</a:t>
            </a:r>
          </a:p>
          <a:p>
            <a:r>
              <a:rPr lang="ru-RU" dirty="0"/>
              <a:t>Необходимо распространять миссионерские книги, заказывайте!: «На меня не </a:t>
            </a:r>
            <a:r>
              <a:rPr lang="ru-RU" dirty="0" err="1"/>
              <a:t>расчитывайте</a:t>
            </a:r>
            <a:r>
              <a:rPr lang="ru-RU" dirty="0"/>
              <a:t>. Нет..»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713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9038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ПОЮТ ПТИЦЫ? ПОТОМУ ЧТО ПЕСНЯ У НИХ В СЕРДЦЕ!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597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6029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Стих </a:t>
            </a:r>
            <a:r>
              <a:rPr lang="ru-RU" sz="1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Иисус </a:t>
            </a:r>
            <a:r>
              <a:rPr lang="ru-RU" sz="1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учил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проповедовал 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Евангелие и </a:t>
            </a:r>
            <a:r>
              <a:rPr lang="ru-RU" sz="1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исцелял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Эти три </a:t>
            </a:r>
            <a:r>
              <a:rPr lang="ru-RU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действия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сопровождали друг друга</a:t>
            </a:r>
            <a:b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Стих </a:t>
            </a:r>
            <a:r>
              <a:rPr lang="ru-RU" sz="1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Иисус видел людские толпы и испытывал глубокое сострадание к ним.</a:t>
            </a:r>
            <a:b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Стих</a:t>
            </a:r>
            <a:r>
              <a:rPr lang="ru-RU" sz="1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Иисус видел </a:t>
            </a:r>
            <a:r>
              <a:rPr lang="ru-RU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большои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 урожай и нехватку </a:t>
            </a:r>
            <a:r>
              <a:rPr lang="ru-RU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делателеи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̆.</a:t>
            </a:r>
            <a:b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Стих </a:t>
            </a:r>
            <a:r>
              <a:rPr lang="ru-RU" sz="1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Иисус велит Своим ученикам молить Господина жатвы, чтобы Тот выслал (греч. глагол </a:t>
            </a:r>
            <a:r>
              <a:rPr lang="en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ekballo</a:t>
            </a:r>
            <a:r>
              <a:rPr lang="ru-RU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-выбросил</a:t>
            </a:r>
            <a:r>
              <a:rPr lang="en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делателеи</a:t>
            </a:r>
            <a:r>
              <a:rPr lang="ru-RU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 на жатву Свою!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1516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738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042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111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21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Мы не насаждаем литературой и не взращиваем Библейскими уроками. Без этого вовлечения сердца не будут охвачены Божьим Словом, и жатва будет скудной. Ты не можешь пожинать то, что не сеял!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75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мы обильно</a:t>
            </a:r>
            <a:r>
              <a:rPr lang="ru-RU" baseline="0" dirty="0"/>
              <a:t> пожинаем крещения, но терпим крах в намеренном и регулярном плане ученичества для постоянного роста новых членов, многие потеряют свою связь с Богом, и станут, в лучшем случае, самодовольными, в худшем случае – оставят церковь.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719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другой стороны, если мы делимся истиной, но никогда не предоставляем добровольное служение общине, это ограничит или даже</a:t>
            </a:r>
            <a:r>
              <a:rPr lang="ru-RU" baseline="0" dirty="0"/>
              <a:t> исказит наше свидетельство – будет казаться, что мы на самом деле не заботимся о нуждах людей.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577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42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другой стороны, если</a:t>
            </a:r>
            <a:r>
              <a:rPr lang="ru-RU" baseline="0" dirty="0"/>
              <a:t> мы никогда не будем проводить евангельские встречи... Если мы не будем делать личные или публичные призывы следовать за Христом и Библейской истиной... многие люди будут изучать уроки за уроками, но никогда не примут решение следовать за Христом и креститься.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8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7143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данной общине явно слабыми сторонами является Подготовка почвы и Жатва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725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ВРЕМЯ БЛАГОВЕСТИЯ НИКОГДА НЕ ЗАКОНЧИТСЯ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4330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ХРИСТИАНИН НЕСИ ОГОНЬ ЧУДЕСНЫЙ СВОЙ  - пение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9FB1-5E63-5242-B9D2-F842B6F5AE7A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104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558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БЫТЬ ЧТО ТО ЕЩЕ 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025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effectLst/>
                <a:latin typeface="Octava"/>
              </a:rPr>
              <a:t>Когда мы были детьми, мы мечтали, кем станем, когда вырастем. Вспомните свои детские мечты. Сбылись ли какие-то из них? </a:t>
            </a:r>
            <a:endParaRPr lang="ru-RU" b="1" dirty="0"/>
          </a:p>
          <a:p>
            <a:r>
              <a:rPr lang="ru-RU" sz="1200" b="1" dirty="0">
                <a:effectLst/>
                <a:latin typeface="Octava"/>
              </a:rPr>
              <a:t>Подобно тому, как Бог даровал вам драгоценные мечты в детстве, у Него есть драгоценные мечты для </a:t>
            </a:r>
            <a:r>
              <a:rPr lang="ru-RU" sz="1200" b="1" dirty="0" err="1">
                <a:effectLst/>
                <a:latin typeface="Octava"/>
              </a:rPr>
              <a:t>вашеи</a:t>
            </a:r>
            <a:r>
              <a:rPr lang="ru-RU" sz="1200" b="1" dirty="0">
                <a:effectLst/>
                <a:latin typeface="Octava"/>
              </a:rPr>
              <a:t>̆ жизни сегодня. Независимо от вашего возраста, пола, образования, места жительства и профессии, если вы готовы, Бог </a:t>
            </a:r>
            <a:r>
              <a:rPr lang="ru-RU" sz="1200" b="1" dirty="0" err="1">
                <a:effectLst/>
                <a:latin typeface="Octava"/>
              </a:rPr>
              <a:t>найдет</a:t>
            </a:r>
            <a:r>
              <a:rPr lang="ru-RU" sz="1200" b="1" dirty="0">
                <a:effectLst/>
                <a:latin typeface="Octava"/>
              </a:rPr>
              <a:t> вам </a:t>
            </a:r>
            <a:r>
              <a:rPr lang="ru-RU" sz="1200" b="1" dirty="0" err="1">
                <a:effectLst/>
                <a:latin typeface="Octava"/>
              </a:rPr>
              <a:t>достойное</a:t>
            </a:r>
            <a:r>
              <a:rPr lang="ru-RU" sz="1200" b="1" dirty="0">
                <a:effectLst/>
                <a:latin typeface="Octava"/>
              </a:rPr>
              <a:t> применение. </a:t>
            </a:r>
          </a:p>
          <a:p>
            <a:endParaRPr lang="ru-RU" b="1" dirty="0"/>
          </a:p>
          <a:p>
            <a:r>
              <a:rPr lang="ru-RU" sz="1200" b="1" dirty="0">
                <a:effectLst/>
                <a:latin typeface="Octava"/>
              </a:rPr>
              <a:t>«Своим слугам Христос „ПОРУЧИЛ ИМЕНИЕ СВОЕ”, то есть то, что должно быть употреблено для Него. Он поручил каждому человеку определенную работу. Каждому отведено особое место в вечном небесном плане. Для каждого находится дело в сотрудничестве с Христом ради спасения душ. 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73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ЗДЕСЬ МЫ В ОСНОВНОМ ВДЫХАЛИ.</a:t>
            </a:r>
          </a:p>
          <a:p>
            <a:r>
              <a:rPr lang="ru-RU" b="1" dirty="0"/>
              <a:t> </a:t>
            </a:r>
          </a:p>
          <a:p>
            <a:r>
              <a:rPr lang="ru-RU" b="1" dirty="0"/>
              <a:t>НО ПРАВИЛЬНОЕ ДЫХАНИЕ – это и ВДЫХАТЬ и ВЫДАХАТЬ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05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ВЫДЫХАТЬ ЧТОБЫ ЖИТЬ. ЧТОБЫ ЖИЛИ ДРУГИЕ. ЧТОБЫ ХРИСТИАНСТВО, НАША ВЕРА  ИМЕЛИ СМЫСЛ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E3177-D678-E14C-A432-E2910165A94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71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30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49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7854216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74321" y="365125"/>
            <a:ext cx="541782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74321" y="1825625"/>
            <a:ext cx="541782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831" y="5191465"/>
            <a:ext cx="1213376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7884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40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8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1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19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99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77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2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93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29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19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8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45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18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16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5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5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851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81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9046D-A981-8C43-9B83-4AEBEF2BA761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9F472-6F7A-D847-89BF-F720E198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23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8C9F0-0C86-3B47-AAF3-B0E311073E6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23585" y="0"/>
            <a:ext cx="8017550" cy="68580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0"/>
            <a:ext cx="3437299" cy="6858000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210057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uk-UA" sz="30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«ВОЗВРАЩЕНИЕ  К АЛТАРЮ»</a:t>
            </a:r>
          </a:p>
          <a:p>
            <a:pPr algn="ctr" defTabSz="685800">
              <a:defRPr/>
            </a:pPr>
            <a:endParaRPr lang="uk-UA" sz="2700" b="1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uk-UA" sz="15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ИНИЦИАТИВА, ОБЪЕДИНЯЮЩАЯ </a:t>
            </a:r>
          </a:p>
          <a:p>
            <a:pPr algn="ctr" defTabSz="685800">
              <a:defRPr/>
            </a:pPr>
            <a:r>
              <a:rPr lang="uk-UA" sz="15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ОТДЕЛЫ ЦЕРКВИ, </a:t>
            </a:r>
          </a:p>
          <a:p>
            <a:pPr algn="ctr" defTabSz="685800">
              <a:defRPr/>
            </a:pPr>
            <a:r>
              <a:rPr lang="uk-UA" sz="15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ОРИЕНТИРОВАННАЯ НА ВОЗРОЖДЕНИЕ </a:t>
            </a:r>
          </a:p>
          <a:p>
            <a:pPr algn="ctr" defTabSz="685800">
              <a:defRPr/>
            </a:pPr>
            <a:r>
              <a:rPr lang="uk-UA" sz="15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ЛИЧНОГО, СЕМЕЙНОГО И ЦЕРКОВНОГО </a:t>
            </a:r>
          </a:p>
          <a:p>
            <a:pPr algn="ctr" defTabSz="685800">
              <a:defRPr/>
            </a:pPr>
            <a:r>
              <a:rPr lang="uk-UA" sz="15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АЛТАРЯ</a:t>
            </a:r>
            <a:endParaRPr lang="en-US" sz="1500" b="1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278313" y="43908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175223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7481" y="4204120"/>
            <a:ext cx="67890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3200" b="1" dirty="0">
                <a:latin typeface="Times New Roman"/>
                <a:cs typeface="Times New Roman"/>
              </a:rPr>
              <a:t>История</a:t>
            </a:r>
            <a:r>
              <a:rPr lang="ru-RU" sz="4000" b="1" dirty="0">
                <a:latin typeface="Times New Roman"/>
                <a:cs typeface="Times New Roman"/>
              </a:rPr>
              <a:t> Николаса </a:t>
            </a:r>
            <a:r>
              <a:rPr lang="ru-RU" sz="4000" b="1" dirty="0" err="1">
                <a:latin typeface="Times New Roman"/>
                <a:cs typeface="Times New Roman"/>
              </a:rPr>
              <a:t>Уинтона</a:t>
            </a:r>
            <a:r>
              <a:rPr lang="ru-RU" sz="4000" b="1" dirty="0">
                <a:latin typeface="Times New Roman"/>
                <a:cs typeface="Times New Roman"/>
              </a:rPr>
              <a:t>…</a:t>
            </a:r>
            <a:endParaRPr lang="ru-RU" sz="4000" dirty="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D2D04-5B3F-7990-1320-F03D70160A38}"/>
              </a:ext>
            </a:extLst>
          </p:cNvPr>
          <p:cNvSpPr txBox="1"/>
          <p:nvPr/>
        </p:nvSpPr>
        <p:spPr>
          <a:xfrm>
            <a:off x="1177481" y="1674674"/>
            <a:ext cx="65949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/>
                <a:cs typeface="Times New Roman"/>
              </a:rPr>
              <a:t>«…что делать, если ты просто должен их спасти.  Больше просто некому…»</a:t>
            </a:r>
          </a:p>
        </p:txBody>
      </p:sp>
    </p:spTree>
    <p:extLst>
      <p:ext uri="{BB962C8B-B14F-4D97-AF65-F5344CB8AC3E}">
        <p14:creationId xmlns:p14="http://schemas.microsoft.com/office/powerpoint/2010/main" val="3548404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nikolas-iton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" y="325667"/>
            <a:ext cx="9124410" cy="6176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4202" y="2496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774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nikolas-iton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309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35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winton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745"/>
            <a:ext cx="9144000" cy="564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5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nikolas-iton-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92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nikolas-iton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309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10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210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29" y="2592459"/>
            <a:ext cx="114300" cy="89840"/>
          </a:xfrm>
          <a:prstGeom prst="rect">
            <a:avLst/>
          </a:prstGeom>
        </p:spPr>
      </p:pic>
      <p:pic>
        <p:nvPicPr>
          <p:cNvPr id="5" name="Изображение 4" descr="210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26" y="2852941"/>
            <a:ext cx="114300" cy="89840"/>
          </a:xfrm>
          <a:prstGeom prst="rect">
            <a:avLst/>
          </a:prstGeom>
        </p:spPr>
      </p:pic>
      <p:pic>
        <p:nvPicPr>
          <p:cNvPr id="6" name="Изображение 5" descr="010028_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08121" cy="695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0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_b9cd6_c04a37fe_XX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0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23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nicholaswinton_2015070212232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1"/>
            <a:ext cx="91440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27" y="60556"/>
            <a:ext cx="5080000" cy="67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48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3542" y="0"/>
            <a:ext cx="8017550" cy="68580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0"/>
            <a:ext cx="3437299" cy="6858000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39743" r="65621" b="3268"/>
          <a:stretch/>
        </p:blipFill>
        <p:spPr>
          <a:xfrm>
            <a:off x="353969" y="892"/>
            <a:ext cx="846167" cy="17073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68631" y="37250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F437-1B7C-34AF-A1A1-03FA092AB292}"/>
              </a:ext>
            </a:extLst>
          </p:cNvPr>
          <p:cNvSpPr txBox="1"/>
          <p:nvPr/>
        </p:nvSpPr>
        <p:spPr>
          <a:xfrm>
            <a:off x="260687" y="1838073"/>
            <a:ext cx="5810447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1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Приходите к Иисусу такими, какие вы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есть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2: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очитайте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Иисуса Господом</a:t>
            </a:r>
          </a:p>
          <a:p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3: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ткрывайте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Иисуса в Его Слове и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молитве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4: Просите и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принимайте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дар крещения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Святым Духом</a:t>
            </a:r>
          </a:p>
          <a:p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5: Любите свою семью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жертвеннои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любовью</a:t>
            </a:r>
          </a:p>
          <a:p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6: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риобщайте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других к Иисусу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E8F0E-003D-9B37-9663-1E11F8DFA234}"/>
              </a:ext>
            </a:extLst>
          </p:cNvPr>
          <p:cNvSpPr txBox="1"/>
          <p:nvPr/>
        </p:nvSpPr>
        <p:spPr>
          <a:xfrm>
            <a:off x="1368631" y="1103256"/>
            <a:ext cx="5971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ПРИНЦИПОВ «ВОЗВРАЩЕНИЕ К АЛТАРЮ»</a:t>
            </a:r>
          </a:p>
        </p:txBody>
      </p:sp>
    </p:spTree>
    <p:extLst>
      <p:ext uri="{BB962C8B-B14F-4D97-AF65-F5344CB8AC3E}">
        <p14:creationId xmlns:p14="http://schemas.microsoft.com/office/powerpoint/2010/main" val="2798729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winton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18" y="-12262"/>
            <a:ext cx="9204917" cy="68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61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winton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18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nikolas-iton-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" y="221202"/>
            <a:ext cx="9086589" cy="65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87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Winton_Nicholas_46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39" y="0"/>
            <a:ext cx="6190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5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winton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1" y="0"/>
            <a:ext cx="5155045" cy="68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89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94C9C98-A6AA-41FE-8BB1-BEA91AB8ED6D_mw1024_s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98"/>
            <a:ext cx="9144000" cy="624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90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727" y="1524826"/>
            <a:ext cx="78509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/>
                <a:cs typeface="Times New Roman"/>
              </a:rPr>
              <a:t>«Кому-то нет дела до того, что дети в смертельной опасности и их нужно немедленно спасать. А кому-то есть до них дело. </a:t>
            </a:r>
          </a:p>
          <a:p>
            <a:r>
              <a:rPr lang="ru-RU" sz="3200" b="1" dirty="0">
                <a:latin typeface="Times New Roman"/>
                <a:cs typeface="Times New Roman"/>
              </a:rPr>
              <a:t>Что делать, если ты просто должен их спасти — больше просто некому…»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91880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3542" y="-29722"/>
            <a:ext cx="8017550" cy="68580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722"/>
            <a:ext cx="3437299" cy="6798556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39743" r="65621" b="3268"/>
          <a:stretch/>
        </p:blipFill>
        <p:spPr>
          <a:xfrm>
            <a:off x="353969" y="892"/>
            <a:ext cx="846167" cy="17073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68631" y="37250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771FA-7368-4F70-1D67-98462103EE10}"/>
              </a:ext>
            </a:extLst>
          </p:cNvPr>
          <p:cNvSpPr txBox="1"/>
          <p:nvPr/>
        </p:nvSpPr>
        <p:spPr>
          <a:xfrm>
            <a:off x="1230032" y="651610"/>
            <a:ext cx="514819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Насколько верно то, что в небесных обителях для нас приготовлено место, так верно и то, что есть особенное место, предназначенное для нас здесь, на земле, где мы должны трудиться для Бога» </a:t>
            </a:r>
          </a:p>
          <a:p>
            <a:r>
              <a:rPr lang="ru-RU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(Наглядные уроки Христа. с. 326).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07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0" y="0"/>
            <a:ext cx="8017550" cy="68580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0"/>
            <a:ext cx="3437299" cy="6858000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617" t="39743" r="65621" b="3268"/>
          <a:stretch/>
        </p:blipFill>
        <p:spPr>
          <a:xfrm>
            <a:off x="353969" y="892"/>
            <a:ext cx="947889" cy="19125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FE4626-A0D3-BE85-7F33-57DF9C2D8110}"/>
              </a:ext>
            </a:extLst>
          </p:cNvPr>
          <p:cNvSpPr txBox="1"/>
          <p:nvPr/>
        </p:nvSpPr>
        <p:spPr>
          <a:xfrm>
            <a:off x="1796773" y="288391"/>
            <a:ext cx="473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9855B-F96B-F0F8-3F5E-978C31F497A5}"/>
              </a:ext>
            </a:extLst>
          </p:cNvPr>
          <p:cNvSpPr txBox="1"/>
          <p:nvPr/>
        </p:nvSpPr>
        <p:spPr>
          <a:xfrm>
            <a:off x="575017" y="2798586"/>
            <a:ext cx="472965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Какие у меня духовные дары?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8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68B3F-546C-A5D3-63FC-17AD8F29E25F}"/>
              </a:ext>
            </a:extLst>
          </p:cNvPr>
          <p:cNvSpPr txBox="1"/>
          <p:nvPr/>
        </p:nvSpPr>
        <p:spPr>
          <a:xfrm>
            <a:off x="765434" y="1816432"/>
            <a:ext cx="466659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следующие тексты и выпишите имеющиеся у вас дары: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Кор. 12:4–11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Рим. 12:6–8, 13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4:11, 12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8034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23585" y="0"/>
            <a:ext cx="8017550" cy="68580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0"/>
            <a:ext cx="3437299" cy="6858000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39743" r="65621" b="3268"/>
          <a:stretch/>
        </p:blipFill>
        <p:spPr>
          <a:xfrm>
            <a:off x="353969" y="892"/>
            <a:ext cx="947889" cy="19125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FE4626-A0D3-BE85-7F33-57DF9C2D8110}"/>
              </a:ext>
            </a:extLst>
          </p:cNvPr>
          <p:cNvSpPr txBox="1"/>
          <p:nvPr/>
        </p:nvSpPr>
        <p:spPr>
          <a:xfrm>
            <a:off x="1796773" y="288391"/>
            <a:ext cx="473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56D539-AEBC-CE3C-6D7B-83286DFB10AE}"/>
              </a:ext>
            </a:extLst>
          </p:cNvPr>
          <p:cNvSpPr txBox="1"/>
          <p:nvPr/>
        </p:nvSpPr>
        <p:spPr>
          <a:xfrm>
            <a:off x="311964" y="2201869"/>
            <a:ext cx="66241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принцип  в этой инициативе является наиболее значимым для вас?</a:t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54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68B3F-546C-A5D3-63FC-17AD8F29E25F}"/>
              </a:ext>
            </a:extLst>
          </p:cNvPr>
          <p:cNvSpPr txBox="1"/>
          <p:nvPr/>
        </p:nvSpPr>
        <p:spPr>
          <a:xfrm>
            <a:off x="765434" y="1816432"/>
            <a:ext cx="466659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Обведите/подчеркните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2-3 ваших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главных дара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Кор. 12:4–11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Рим. 12:6–8, 13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4:11, 12,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8772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1D3B3-7FA1-BAE3-16ED-92A7149A7A49}"/>
              </a:ext>
            </a:extLst>
          </p:cNvPr>
          <p:cNvSpPr txBox="1"/>
          <p:nvPr/>
        </p:nvSpPr>
        <p:spPr>
          <a:xfrm>
            <a:off x="333146" y="2203590"/>
            <a:ext cx="547605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 я люблю помогать? 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Выпишите все категории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людеи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которым вы расположены помогать/служить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6042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1D3B3-7FA1-BAE3-16ED-92A7149A7A49}"/>
              </a:ext>
            </a:extLst>
          </p:cNvPr>
          <p:cNvSpPr txBox="1"/>
          <p:nvPr/>
        </p:nvSpPr>
        <p:spPr>
          <a:xfrm>
            <a:off x="428079" y="2195863"/>
            <a:ext cx="54760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 я люблю помогать? 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Выпишите все категории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людеи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которым вы расположены помогать/служить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Обведите/подчеркните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2–3 основных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70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976E5-9D7E-C6E4-3E88-897C539C6FD8}"/>
              </a:ext>
            </a:extLst>
          </p:cNvPr>
          <p:cNvSpPr txBox="1"/>
          <p:nvPr/>
        </p:nvSpPr>
        <p:spPr>
          <a:xfrm>
            <a:off x="593671" y="2366500"/>
            <a:ext cx="51876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еречислите любимые для разговора темы с людьми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36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IMG_67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39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6A182-29E9-B479-D852-78F602AFB4ED}"/>
              </a:ext>
            </a:extLst>
          </p:cNvPr>
          <p:cNvSpPr txBox="1"/>
          <p:nvPr/>
        </p:nvSpPr>
        <p:spPr>
          <a:xfrm>
            <a:off x="465092" y="1708853"/>
            <a:ext cx="46665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Поразмышляйте</a:t>
            </a:r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над следующим отрывком:</a:t>
            </a:r>
          </a:p>
          <a:p>
            <a:endParaRPr lang="ru-RU" sz="2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Мф. 9:35–38.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51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3E7FF-B6DF-407E-7915-88D88B6D964E}"/>
              </a:ext>
            </a:extLst>
          </p:cNvPr>
          <p:cNvSpPr txBox="1"/>
          <p:nvPr/>
        </p:nvSpPr>
        <p:spPr>
          <a:xfrm>
            <a:off x="593671" y="2797387"/>
            <a:ext cx="46665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ВОПЛОЩАЙТЕ В ЖИЗНЬ МОЛИТВУ ГОСПОДИНА ЖАТВЫ!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86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E21DB-045F-9909-36F8-BD3B6A09DAA8}"/>
              </a:ext>
            </a:extLst>
          </p:cNvPr>
          <p:cNvSpPr txBox="1"/>
          <p:nvPr/>
        </p:nvSpPr>
        <p:spPr>
          <a:xfrm>
            <a:off x="760015" y="1773918"/>
            <a:ext cx="466659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Мф. 9:35–38.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Стих </a:t>
            </a: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Иисус </a:t>
            </a: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учил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проповедовал 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Евангелие и </a:t>
            </a: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исцелял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Эти три </a:t>
            </a:r>
            <a:r>
              <a:rPr lang="ru-RU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действия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сопровождали друг друга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Стих </a:t>
            </a: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Иисус видел людские толпы и испытывал глубокое сострадание к ним.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Стих</a:t>
            </a: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Иисус видел </a:t>
            </a:r>
            <a:r>
              <a:rPr lang="ru-RU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большои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 урожай и нехватку </a:t>
            </a:r>
            <a:r>
              <a:rPr lang="ru-RU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делателеи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̆.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Стих </a:t>
            </a: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Иисус велит Своим ученикам молить Господина жатвы, чтобы Тот выслал (греч. глагол </a:t>
            </a:r>
            <a:r>
              <a:rPr lang="en" sz="1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ekballo</a:t>
            </a:r>
            <a:r>
              <a:rPr lang="ru-RU" sz="1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-выбросил</a:t>
            </a:r>
            <a:r>
              <a:rPr lang="e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делателеи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 на жатву Свою!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422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ED13D4-858B-E2E0-258F-BFE46507F4E0}"/>
              </a:ext>
            </a:extLst>
          </p:cNvPr>
          <p:cNvSpPr txBox="1"/>
          <p:nvPr/>
        </p:nvSpPr>
        <p:spPr>
          <a:xfrm>
            <a:off x="465092" y="1821636"/>
            <a:ext cx="46665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Мф. 10:16 — Иисус призывает нас не просто молиться, чтобы Он послал других на жатву; Он велит </a:t>
            </a:r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идти самим! Отец, Сын и </a:t>
            </a:r>
            <a:r>
              <a:rPr lang="ru-RU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Святои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 Дух </a:t>
            </a:r>
            <a:r>
              <a:rPr lang="ru-RU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даруют нам все дары  и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призывают нас быть </a:t>
            </a:r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бесстрашными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верными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выполнении Его миссии!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46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BB219-996B-8A44-A084-669B657DF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92" y="1001325"/>
            <a:ext cx="4823934" cy="463839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744965" y="3871384"/>
            <a:ext cx="2628900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44966" y="2572539"/>
            <a:ext cx="2415277" cy="98505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5637007" y="857250"/>
            <a:ext cx="3173506" cy="370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«РОСТ»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поместной общины</a:t>
            </a:r>
          </a:p>
        </p:txBody>
      </p:sp>
    </p:spTree>
    <p:extLst>
      <p:ext uri="{BB962C8B-B14F-4D97-AF65-F5344CB8AC3E}">
        <p14:creationId xmlns:p14="http://schemas.microsoft.com/office/powerpoint/2010/main" val="3965102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3542" y="0"/>
            <a:ext cx="8017550" cy="68580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0"/>
            <a:ext cx="3437299" cy="6858000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39743" r="65621" b="3268"/>
          <a:stretch/>
        </p:blipFill>
        <p:spPr>
          <a:xfrm>
            <a:off x="353969" y="892"/>
            <a:ext cx="846167" cy="17073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68631" y="37250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9F437-1B7C-34AF-A1A1-03FA092AB292}"/>
              </a:ext>
            </a:extLst>
          </p:cNvPr>
          <p:cNvSpPr txBox="1"/>
          <p:nvPr/>
        </p:nvSpPr>
        <p:spPr>
          <a:xfrm>
            <a:off x="260687" y="1838073"/>
            <a:ext cx="5810447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1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Приходите к Иисусу такими, какие вы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есть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2: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очитайте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Иисуса Господом</a:t>
            </a:r>
          </a:p>
          <a:p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3: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ткрывайте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Иисуса в Его Слове и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молитве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4: Просите и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принимайте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дар крещения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Святым Духом</a:t>
            </a:r>
          </a:p>
          <a:p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5: Любите свою семью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жертвеннои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любовью</a:t>
            </a:r>
          </a:p>
          <a:p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6: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риобщайте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других к Иисусу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E8F0E-003D-9B37-9663-1E11F8DFA234}"/>
              </a:ext>
            </a:extLst>
          </p:cNvPr>
          <p:cNvSpPr txBox="1"/>
          <p:nvPr/>
        </p:nvSpPr>
        <p:spPr>
          <a:xfrm>
            <a:off x="1368631" y="1103256"/>
            <a:ext cx="5907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ПРИНЦИПОВ «ВОЗВРАЩЕНИЕ К АЛТАРЮ»</a:t>
            </a:r>
          </a:p>
        </p:txBody>
      </p:sp>
    </p:spTree>
    <p:extLst>
      <p:ext uri="{BB962C8B-B14F-4D97-AF65-F5344CB8AC3E}">
        <p14:creationId xmlns:p14="http://schemas.microsoft.com/office/powerpoint/2010/main" val="1588673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BB219-996B-8A44-A084-669B657DF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92" y="1001325"/>
            <a:ext cx="4823934" cy="463839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744965" y="3871384"/>
            <a:ext cx="2628900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44966" y="2572539"/>
            <a:ext cx="2415277" cy="98505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DCF51-58C6-6237-7B06-72555CB75A74}"/>
              </a:ext>
            </a:extLst>
          </p:cNvPr>
          <p:cNvSpPr txBox="1"/>
          <p:nvPr/>
        </p:nvSpPr>
        <p:spPr>
          <a:xfrm>
            <a:off x="2003829" y="155976"/>
            <a:ext cx="5136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Миссионерский цикл общины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D4EB73-BB6B-559F-3DC3-CFEBBF7DC29D}"/>
              </a:ext>
            </a:extLst>
          </p:cNvPr>
          <p:cNvSpPr txBox="1"/>
          <p:nvPr/>
        </p:nvSpPr>
        <p:spPr>
          <a:xfrm>
            <a:off x="3736428" y="1122363"/>
            <a:ext cx="365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ПОЧВЫ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AA359-D6FE-FC83-8EBA-A0B22E6A667A}"/>
              </a:ext>
            </a:extLst>
          </p:cNvPr>
          <p:cNvSpPr txBox="1"/>
          <p:nvPr/>
        </p:nvSpPr>
        <p:spPr>
          <a:xfrm>
            <a:off x="5565069" y="2790497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СЕЯНИЕ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D156E-4621-4185-B429-E70CF7328F67}"/>
              </a:ext>
            </a:extLst>
          </p:cNvPr>
          <p:cNvSpPr txBox="1"/>
          <p:nvPr/>
        </p:nvSpPr>
        <p:spPr>
          <a:xfrm>
            <a:off x="4981903" y="4840014"/>
            <a:ext cx="2591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ВЗРАЩИВАНИЕ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27A483-B61A-DF7B-8502-27B2D8B3F0B7}"/>
              </a:ext>
            </a:extLst>
          </p:cNvPr>
          <p:cNvSpPr txBox="1"/>
          <p:nvPr/>
        </p:nvSpPr>
        <p:spPr>
          <a:xfrm>
            <a:off x="78985" y="4840014"/>
            <a:ext cx="1298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ЖАТВА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CA1226-637A-0DF7-C8EB-984C3880077D}"/>
              </a:ext>
            </a:extLst>
          </p:cNvPr>
          <p:cNvSpPr txBox="1"/>
          <p:nvPr/>
        </p:nvSpPr>
        <p:spPr>
          <a:xfrm>
            <a:off x="0" y="1956753"/>
            <a:ext cx="2343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</a:t>
            </a:r>
          </a:p>
        </p:txBody>
      </p:sp>
    </p:spTree>
    <p:extLst>
      <p:ext uri="{BB962C8B-B14F-4D97-AF65-F5344CB8AC3E}">
        <p14:creationId xmlns:p14="http://schemas.microsoft.com/office/powerpoint/2010/main" val="2141252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3D1BB219-996B-8A44-A084-669B657DF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488" y="1022455"/>
            <a:ext cx="4823934" cy="463839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22560" y="2636735"/>
            <a:ext cx="2415277" cy="98505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34481" y="3866604"/>
            <a:ext cx="2628900" cy="411578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51" y="4471307"/>
            <a:ext cx="1221563" cy="1221563"/>
          </a:xfrm>
          <a:prstGeom prst="rect">
            <a:avLst/>
          </a:prstGeom>
        </p:spPr>
      </p:pic>
      <p:sp>
        <p:nvSpPr>
          <p:cNvPr id="9" name="Прямоугольная выноска 8"/>
          <p:cNvSpPr/>
          <p:nvPr/>
        </p:nvSpPr>
        <p:spPr>
          <a:xfrm>
            <a:off x="6314740" y="1780479"/>
            <a:ext cx="1371600" cy="584773"/>
          </a:xfrm>
          <a:prstGeom prst="wedgeRectCallout">
            <a:avLst>
              <a:gd name="adj1" fmla="val -67291"/>
              <a:gd name="adj2" fmla="val 78303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 hangingPunct="0"/>
            <a:r>
              <a:rPr lang="ru-RU" sz="1600" dirty="0">
                <a:solidFill>
                  <a:srgbClr val="000000"/>
                </a:solidFill>
                <a:sym typeface="Calibri"/>
              </a:rPr>
              <a:t>Литература</a:t>
            </a:r>
          </a:p>
          <a:p>
            <a:pPr defTabSz="914400" hangingPunct="0"/>
            <a:r>
              <a:rPr lang="ru-RU" sz="1600" dirty="0">
                <a:solidFill>
                  <a:srgbClr val="000000"/>
                </a:solidFill>
                <a:sym typeface="Calibri"/>
              </a:rPr>
              <a:t>Медиа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4796822" y="898352"/>
            <a:ext cx="1668524" cy="584773"/>
          </a:xfrm>
          <a:prstGeom prst="wedgeRectCallout">
            <a:avLst>
              <a:gd name="adj1" fmla="val -80452"/>
              <a:gd name="adj2" fmla="val 38356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 hangingPunct="0"/>
            <a:r>
              <a:rPr lang="ru-RU" sz="1600" dirty="0">
                <a:solidFill>
                  <a:srgbClr val="000000"/>
                </a:solidFill>
                <a:sym typeface="Calibri"/>
              </a:rPr>
              <a:t>Социальная деятельность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139851" y="4308961"/>
            <a:ext cx="1463038" cy="584773"/>
          </a:xfrm>
          <a:prstGeom prst="wedgeRectCallout">
            <a:avLst>
              <a:gd name="adj1" fmla="val 78395"/>
              <a:gd name="adj2" fmla="val 58330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 hangingPunct="0"/>
            <a:r>
              <a:rPr lang="ru-RU" sz="1600" dirty="0">
                <a:solidFill>
                  <a:srgbClr val="000000"/>
                </a:solidFill>
                <a:sym typeface="Calibri"/>
              </a:rPr>
              <a:t>Евангельские программы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39851" y="1667791"/>
            <a:ext cx="1463038" cy="338552"/>
          </a:xfrm>
          <a:prstGeom prst="wedgeRectCallout">
            <a:avLst>
              <a:gd name="adj1" fmla="val 39425"/>
              <a:gd name="adj2" fmla="val 77637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 hangingPunct="0"/>
            <a:r>
              <a:rPr lang="ru-RU" sz="1600" dirty="0">
                <a:solidFill>
                  <a:srgbClr val="000000"/>
                </a:solidFill>
                <a:sym typeface="Calibri"/>
              </a:rPr>
              <a:t>СОХРАНЕНИЕ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5886815" y="4225846"/>
            <a:ext cx="1371600" cy="338552"/>
          </a:xfrm>
          <a:prstGeom prst="wedgeRectCallout">
            <a:avLst>
              <a:gd name="adj1" fmla="val -67291"/>
              <a:gd name="adj2" fmla="val 78303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 hangingPunct="0"/>
            <a:r>
              <a:rPr lang="ru-RU" sz="1600" dirty="0">
                <a:solidFill>
                  <a:srgbClr val="000000"/>
                </a:solidFill>
                <a:sym typeface="Calibri"/>
              </a:rPr>
              <a:t>Школа Библии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3E2DD2-3FEC-F6D3-5A77-C217CBA650A1}"/>
              </a:ext>
            </a:extLst>
          </p:cNvPr>
          <p:cNvSpPr txBox="1"/>
          <p:nvPr/>
        </p:nvSpPr>
        <p:spPr>
          <a:xfrm>
            <a:off x="331076" y="204952"/>
            <a:ext cx="5136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Миссионерский цикл общины</a:t>
            </a:r>
          </a:p>
        </p:txBody>
      </p:sp>
    </p:spTree>
    <p:extLst>
      <p:ext uri="{BB962C8B-B14F-4D97-AF65-F5344CB8AC3E}">
        <p14:creationId xmlns:p14="http://schemas.microsoft.com/office/powerpoint/2010/main" val="164017478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I_Slides_HD_blan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/>
        </p:nvGraphicFramePr>
        <p:xfrm>
          <a:off x="2753208" y="2105749"/>
          <a:ext cx="6390792" cy="370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970133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каждой общины есть свои сильные и слабые стороны</a:t>
            </a:r>
            <a:endParaRPr lang="en-US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48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625328" y="2782869"/>
            <a:ext cx="1987197" cy="77472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РОСТ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71959" y="3718984"/>
            <a:ext cx="2628900" cy="40859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93B54-6726-64EA-B5EE-F887C53C1973}"/>
              </a:ext>
            </a:extLst>
          </p:cNvPr>
          <p:cNvSpPr txBox="1"/>
          <p:nvPr/>
        </p:nvSpPr>
        <p:spPr>
          <a:xfrm>
            <a:off x="5900859" y="278286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A2BBA6-8DDF-8E6E-21CA-B46D8725BFD8}"/>
              </a:ext>
            </a:extLst>
          </p:cNvPr>
          <p:cNvSpPr txBox="1"/>
          <p:nvPr/>
        </p:nvSpPr>
        <p:spPr>
          <a:xfrm>
            <a:off x="5439103" y="4619297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1652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17751" y="2761354"/>
            <a:ext cx="1987197" cy="77472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РОСТ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71959" y="3718984"/>
            <a:ext cx="2628900" cy="40859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6FBEB-56AE-2EE6-66E2-533A517CEE2E}"/>
              </a:ext>
            </a:extLst>
          </p:cNvPr>
          <p:cNvSpPr txBox="1"/>
          <p:nvPr/>
        </p:nvSpPr>
        <p:spPr>
          <a:xfrm>
            <a:off x="2979891" y="277938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87121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552803" y="3761657"/>
            <a:ext cx="2036011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17751" y="2761354"/>
            <a:ext cx="1987197" cy="77472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РОСТ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DC8E8-132F-9EBC-2DC7-7FC10319A88B}"/>
              </a:ext>
            </a:extLst>
          </p:cNvPr>
          <p:cNvSpPr txBox="1"/>
          <p:nvPr/>
        </p:nvSpPr>
        <p:spPr>
          <a:xfrm>
            <a:off x="4319752" y="1655379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7013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552803" y="3761657"/>
            <a:ext cx="2036011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17751" y="2761354"/>
            <a:ext cx="1987197" cy="77472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РОСТ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9091" y="1030956"/>
            <a:ext cx="3506995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только жатва</a:t>
            </a:r>
          </a:p>
        </p:txBody>
      </p:sp>
    </p:spTree>
    <p:extLst>
      <p:ext uri="{BB962C8B-B14F-4D97-AF65-F5344CB8AC3E}">
        <p14:creationId xmlns:p14="http://schemas.microsoft.com/office/powerpoint/2010/main" val="1584313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52803" y="3761657"/>
            <a:ext cx="2036011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17751" y="2761354"/>
            <a:ext cx="1987197" cy="77472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РОСТ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55AE3-DC7A-5216-C8F2-AD790B8D2927}"/>
              </a:ext>
            </a:extLst>
          </p:cNvPr>
          <p:cNvSpPr txBox="1"/>
          <p:nvPr/>
        </p:nvSpPr>
        <p:spPr>
          <a:xfrm>
            <a:off x="3358055" y="4540469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4684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I_Slides_HD_blan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/>
        </p:nvGraphicFramePr>
        <p:xfrm>
          <a:off x="2753208" y="2105749"/>
          <a:ext cx="6390792" cy="370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8712" y="972859"/>
            <a:ext cx="8329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venir Book"/>
                <a:cs typeface="Avenir Book"/>
              </a:rPr>
              <a:t>Необходимо оценить слабые и сильные стороны </a:t>
            </a:r>
            <a:r>
              <a:rPr lang="ru-RU" sz="2800" b="1" dirty="0" err="1">
                <a:latin typeface="Avenir Book"/>
                <a:cs typeface="Avenir Book"/>
              </a:rPr>
              <a:t>благовестия</a:t>
            </a:r>
            <a:r>
              <a:rPr lang="ru-RU" sz="2800" b="1" dirty="0">
                <a:latin typeface="Avenir Book"/>
                <a:cs typeface="Avenir Book"/>
              </a:rPr>
              <a:t> общины</a:t>
            </a:r>
            <a:endParaRPr lang="en-US" sz="2800" b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26607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I_Slides_HD_blan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/>
        </p:nvGraphicFramePr>
        <p:xfrm>
          <a:off x="2753208" y="2105749"/>
          <a:ext cx="6390792" cy="370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3638" y="877848"/>
            <a:ext cx="8853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venir Book"/>
                <a:cs typeface="Avenir Book"/>
              </a:rPr>
              <a:t>Нельзя концентрировать работу только на </a:t>
            </a:r>
            <a:r>
              <a:rPr lang="ru-RU" sz="2400" b="1" dirty="0">
                <a:latin typeface="Avenir Book"/>
                <a:cs typeface="Avenir Book"/>
              </a:rPr>
              <a:t>отдельных</a:t>
            </a:r>
            <a:r>
              <a:rPr lang="ru-RU" sz="2400" dirty="0">
                <a:latin typeface="Avenir Book"/>
                <a:cs typeface="Avenir Book"/>
              </a:rPr>
              <a:t> этапах, пренебрегая при этом другими</a:t>
            </a:r>
            <a:endParaRPr lang="en-US" sz="2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1102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23585" y="0"/>
            <a:ext cx="8017550" cy="68580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0"/>
            <a:ext cx="3437299" cy="6858000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39743" r="65621" b="3268"/>
          <a:stretch/>
        </p:blipFill>
        <p:spPr>
          <a:xfrm>
            <a:off x="353969" y="892"/>
            <a:ext cx="947889" cy="19125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FE4626-A0D3-BE85-7F33-57DF9C2D8110}"/>
              </a:ext>
            </a:extLst>
          </p:cNvPr>
          <p:cNvSpPr txBox="1"/>
          <p:nvPr/>
        </p:nvSpPr>
        <p:spPr>
          <a:xfrm>
            <a:off x="1796773" y="288391"/>
            <a:ext cx="473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56D539-AEBC-CE3C-6D7B-83286DFB10AE}"/>
              </a:ext>
            </a:extLst>
          </p:cNvPr>
          <p:cNvSpPr txBox="1"/>
          <p:nvPr/>
        </p:nvSpPr>
        <p:spPr>
          <a:xfrm>
            <a:off x="311964" y="2201869"/>
            <a:ext cx="662414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принцип  в этой инициативе является наиболее значимым для вас?</a:t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54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I_Slides_HD_blan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/>
        </p:nvGraphicFramePr>
        <p:xfrm>
          <a:off x="2753208" y="2105749"/>
          <a:ext cx="6390792" cy="370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6050" y="972858"/>
            <a:ext cx="8586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venir Book"/>
                <a:cs typeface="Avenir Book"/>
              </a:rPr>
              <a:t>Необходимо развивать все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dirty="0">
                <a:latin typeface="Avenir Book"/>
                <a:cs typeface="Avenir Book"/>
              </a:rPr>
              <a:t> фаз </a:t>
            </a:r>
            <a:r>
              <a:rPr lang="ru-RU" sz="2800" b="1" dirty="0" err="1">
                <a:latin typeface="Avenir Book"/>
                <a:cs typeface="Avenir Book"/>
              </a:rPr>
              <a:t>благовестия</a:t>
            </a:r>
            <a:r>
              <a:rPr lang="ru-RU" sz="2800" b="1" dirty="0">
                <a:latin typeface="Avenir Book"/>
                <a:cs typeface="Avenir Book"/>
              </a:rPr>
              <a:t> </a:t>
            </a:r>
            <a:endParaRPr lang="en-US" sz="2800" b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197743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B94A47-BC21-2F84-86B6-1DCA7EC9B438}"/>
              </a:ext>
            </a:extLst>
          </p:cNvPr>
          <p:cNvSpPr txBox="1"/>
          <p:nvPr/>
        </p:nvSpPr>
        <p:spPr>
          <a:xfrm>
            <a:off x="496614" y="756745"/>
            <a:ext cx="815077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«Нужно, чтобы было меньше проповедования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обучения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По мере приближения к концу я видела, что на этих собраниях будет меньше проповеди, но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занятии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по изучению Библии. Повсеместно будут организовываться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небольшие группы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люди, взяв в руки Библии, будут объединяться для того, чтобы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непринужденнои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дискуссии изучать Священное Писание. Этому методу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Христос обучал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учеников»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(Служители Евангелия. С. 407). </a:t>
            </a:r>
          </a:p>
        </p:txBody>
      </p:sp>
    </p:spTree>
    <p:extLst>
      <p:ext uri="{BB962C8B-B14F-4D97-AF65-F5344CB8AC3E}">
        <p14:creationId xmlns:p14="http://schemas.microsoft.com/office/powerpoint/2010/main" val="1891063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7236B-BB9A-8230-7201-4E0FA79D9925}"/>
              </a:ext>
            </a:extLst>
          </p:cNvPr>
          <p:cNvSpPr txBox="1"/>
          <p:nvPr/>
        </p:nvSpPr>
        <p:spPr>
          <a:xfrm>
            <a:off x="1237541" y="288391"/>
            <a:ext cx="466659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«Он жаждет явить Свою благодать. И если Его народ не будет противиться, спасение потоками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устре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мится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людям. Если бы каждого в его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скромнои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жизни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побуждали бы делать все то добро, на какое он способен,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бы никто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подавлял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подобного усердия, тогда там, где сегодня один слуга Христов,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было бы сто»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(Желание веков. с. 250). </a:t>
            </a:r>
          </a:p>
        </p:txBody>
      </p:sp>
    </p:spTree>
    <p:extLst>
      <p:ext uri="{BB962C8B-B14F-4D97-AF65-F5344CB8AC3E}">
        <p14:creationId xmlns:p14="http://schemas.microsoft.com/office/powerpoint/2010/main" val="35225033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Два взгляда на жизнь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87" y="0"/>
            <a:ext cx="463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182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22248-6A92-1A2F-44CD-2989AF544572}"/>
              </a:ext>
            </a:extLst>
          </p:cNvPr>
          <p:cNvSpPr txBox="1"/>
          <p:nvPr/>
        </p:nvSpPr>
        <p:spPr>
          <a:xfrm>
            <a:off x="310357" y="2037095"/>
            <a:ext cx="547558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dirty="0">
                <a:latin typeface="Times New Roman" charset="0"/>
                <a:cs typeface="Arial" charset="0"/>
              </a:rPr>
              <a:t>«Человек, который считает, что у него все получится и человек, который считает, что у него ничего не получится - оба правы…</a:t>
            </a:r>
            <a:r>
              <a:rPr lang="ru-RU" sz="3200" b="1" dirty="0">
                <a:latin typeface="Times New Roman" charset="0"/>
                <a:cs typeface="Arial" charset="0"/>
              </a:rPr>
              <a:t>»</a:t>
            </a:r>
            <a:endParaRPr kumimoji="0" lang="ru-RU" sz="3200" b="1" dirty="0">
              <a:latin typeface="Times New Roman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i="1" dirty="0">
              <a:latin typeface="Times New Roman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Times New Roman" charset="0"/>
                <a:cs typeface="Arial" charset="0"/>
              </a:rPr>
              <a:t>               (ГЕНРИ ФОРД)</a:t>
            </a:r>
            <a:endParaRPr kumimoji="0" lang="ru-RU" sz="2000" b="1" i="1" dirty="0"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239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90118F9-EE89-E251-B304-3E156C896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45" y="-4061"/>
            <a:ext cx="6862061" cy="6862061"/>
          </a:xfrm>
          <a:prstGeom prst="roundRect">
            <a:avLst>
              <a:gd name="adj" fmla="val 1068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392921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377A8-360B-E7E6-7D0E-B679FD1B4E59}"/>
              </a:ext>
            </a:extLst>
          </p:cNvPr>
          <p:cNvSpPr txBox="1"/>
          <p:nvPr/>
        </p:nvSpPr>
        <p:spPr>
          <a:xfrm>
            <a:off x="333146" y="2166445"/>
            <a:ext cx="56262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dirty="0">
                <a:latin typeface="Times New Roman"/>
                <a:cs typeface="Times New Roman"/>
              </a:rPr>
              <a:t>«Собраться вместе — это начало, оставаться вместе — это прогресс, работать вместе — это успех</a:t>
            </a:r>
            <a:r>
              <a:rPr lang="ru-RU" sz="3200" b="1" dirty="0">
                <a:latin typeface="Times New Roman"/>
                <a:cs typeface="Times New Roman"/>
              </a:rPr>
              <a:t>»</a:t>
            </a:r>
            <a:endParaRPr kumimoji="0" lang="ru-RU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78638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0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834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C:\Users\pliberanskiy\Desktop\ШЛС ЗРУК\ФОТО ИИСУС И ЛЕ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427" y="0"/>
            <a:ext cx="61485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97647" y="194928"/>
            <a:ext cx="3987717" cy="523131"/>
          </a:xfrm>
          <a:prstGeom prst="rect">
            <a:avLst/>
          </a:prstGeom>
          <a:noFill/>
        </p:spPr>
        <p:txBody>
          <a:bodyPr wrap="none" lIns="91354" tIns="45676" rIns="91354" bIns="45676" rtlCol="0">
            <a:spAutoFit/>
          </a:bodyPr>
          <a:lstStyle/>
          <a:p>
            <a:pPr defTabSz="913544"/>
            <a:r>
              <a:rPr lang="ru-RU" sz="2800" b="1" dirty="0">
                <a:solidFill>
                  <a:srgbClr val="FFFF00"/>
                </a:solidFill>
                <a:latin typeface="Calibri"/>
              </a:rPr>
              <a:t>ИДИТЕ!  ... Я  С  ВАМИ...!</a:t>
            </a:r>
          </a:p>
        </p:txBody>
      </p:sp>
    </p:spTree>
    <p:extLst>
      <p:ext uri="{BB962C8B-B14F-4D97-AF65-F5344CB8AC3E}">
        <p14:creationId xmlns:p14="http://schemas.microsoft.com/office/powerpoint/2010/main" val="38039213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2179449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0" y="0"/>
            <a:ext cx="8017550" cy="68580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0"/>
            <a:ext cx="3437299" cy="6858000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39743" r="65621" b="3268"/>
          <a:stretch/>
        </p:blipFill>
        <p:spPr>
          <a:xfrm>
            <a:off x="353969" y="892"/>
            <a:ext cx="947889" cy="19125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FE4626-A0D3-BE85-7F33-57DF9C2D8110}"/>
              </a:ext>
            </a:extLst>
          </p:cNvPr>
          <p:cNvSpPr txBox="1"/>
          <p:nvPr/>
        </p:nvSpPr>
        <p:spPr>
          <a:xfrm>
            <a:off x="1796773" y="288391"/>
            <a:ext cx="473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pic>
        <p:nvPicPr>
          <p:cNvPr id="2" name="Picture 2" descr="C:\Users\Даниил\Desktop\к презентации\Dollarphotoclub_64908601-700x466 — копия.jpg">
            <a:extLst>
              <a:ext uri="{FF2B5EF4-FFF2-40B4-BE49-F238E27FC236}">
                <a16:creationId xmlns:a16="http://schemas.microsoft.com/office/drawing/2014/main" id="{53D02C36-B790-D2F3-C34F-11DBBA5E2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8642" y="0"/>
            <a:ext cx="8012607" cy="6857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93402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29436"/>
            <a:ext cx="3437299" cy="6828564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63813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23585" y="0"/>
            <a:ext cx="8017550" cy="6858000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31684" y="0"/>
            <a:ext cx="3437299" cy="6858000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7" t="39743" r="65621" b="3268"/>
          <a:stretch/>
        </p:blipFill>
        <p:spPr>
          <a:xfrm>
            <a:off x="353969" y="892"/>
            <a:ext cx="846167" cy="17073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68631" y="37250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9A228-3AF9-49B3-BBC1-C04C0FACD6A9}"/>
              </a:ext>
            </a:extLst>
          </p:cNvPr>
          <p:cNvSpPr txBox="1"/>
          <p:nvPr/>
        </p:nvSpPr>
        <p:spPr>
          <a:xfrm>
            <a:off x="403669" y="1737953"/>
            <a:ext cx="52518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ДЕНЬ…</a:t>
            </a:r>
          </a:p>
          <a:p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«Живите в соответствии</a:t>
            </a:r>
            <a:b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дарованной вам Богом</a:t>
            </a:r>
            <a:b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миссией»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0B20B-EE21-092D-50EF-E0D04C4CF865}"/>
              </a:ext>
            </a:extLst>
          </p:cNvPr>
          <p:cNvSpPr txBox="1"/>
          <p:nvPr/>
        </p:nvSpPr>
        <p:spPr>
          <a:xfrm>
            <a:off x="4824248" y="59120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27345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BD05D1-0EAC-971A-04D2-BD74B453B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602" y="1279172"/>
            <a:ext cx="4811263" cy="430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61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03" t="20435" r="26883" b="32547"/>
          <a:stretch/>
        </p:blipFill>
        <p:spPr>
          <a:xfrm>
            <a:off x="7993965" y="-29722"/>
            <a:ext cx="1341707" cy="68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17" t="39743" r="65621" b="3268"/>
          <a:stretch/>
        </p:blipFill>
        <p:spPr>
          <a:xfrm>
            <a:off x="333146" y="29435"/>
            <a:ext cx="864576" cy="174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07391" y="288391"/>
            <a:ext cx="581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5852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308FFA-71D3-8132-33F5-61429381A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169" y="1560488"/>
            <a:ext cx="6228799" cy="402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14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2342</TotalTime>
  <Words>2793</Words>
  <Application>Microsoft Office PowerPoint</Application>
  <PresentationFormat>On-screen Show (4:3)</PresentationFormat>
  <Paragraphs>275</Paragraphs>
  <Slides>60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Тема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Vadim Grinenko</dc:creator>
  <cp:lastModifiedBy>Pavel Liberanskiy</cp:lastModifiedBy>
  <cp:revision>157</cp:revision>
  <dcterms:created xsi:type="dcterms:W3CDTF">2024-01-28T10:39:56Z</dcterms:created>
  <dcterms:modified xsi:type="dcterms:W3CDTF">2024-02-16T11:57:43Z</dcterms:modified>
</cp:coreProperties>
</file>