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98" r:id="rId2"/>
    <p:sldId id="276" r:id="rId3"/>
    <p:sldId id="295" r:id="rId4"/>
    <p:sldId id="267" r:id="rId5"/>
    <p:sldId id="302" r:id="rId6"/>
    <p:sldId id="256" r:id="rId7"/>
    <p:sldId id="296" r:id="rId8"/>
    <p:sldId id="277" r:id="rId9"/>
    <p:sldId id="281" r:id="rId10"/>
    <p:sldId id="280" r:id="rId11"/>
    <p:sldId id="301" r:id="rId12"/>
    <p:sldId id="299" r:id="rId13"/>
    <p:sldId id="300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1D0F"/>
    <a:srgbClr val="5828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854"/>
    <p:restoredTop sz="75084"/>
  </p:normalViewPr>
  <p:slideViewPr>
    <p:cSldViewPr snapToGrid="0">
      <p:cViewPr>
        <p:scale>
          <a:sx n="100" d="100"/>
          <a:sy n="100" d="100"/>
        </p:scale>
        <p:origin x="1736" y="528"/>
      </p:cViewPr>
      <p:guideLst/>
    </p:cSldViewPr>
  </p:slideViewPr>
  <p:notesTextViewPr>
    <p:cViewPr>
      <p:scale>
        <a:sx n="170" d="100"/>
        <a:sy n="17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D92B7-0FEF-C243-A8B5-6268CF3BE608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7E3177-D678-E14C-A432-E2910165A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273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Давайте повторим принципы «Возвращаясь к алтарю», которые мы уже изучили:</a:t>
            </a:r>
            <a:r>
              <a:rPr lang="ru-RU" dirty="0">
                <a:effectLst/>
              </a:rPr>
              <a:t> </a:t>
            </a:r>
          </a:p>
          <a:p>
            <a:pPr marL="342900" lvl="0" indent="-342900" algn="just">
              <a:buFont typeface="Symbol" pitchFamily="2" charset="2"/>
              <a:buChar char=""/>
            </a:pPr>
            <a:r>
              <a:rPr lang="ru-RU" sz="1800" b="1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 1: Приходите к Иисусу такими, какие вы есть. 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itchFamily="2" charset="2"/>
              <a:buChar char=""/>
            </a:pPr>
            <a:r>
              <a:rPr lang="ru-RU" sz="1800" b="1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 2: Почитайте Иисуса Господом.</a:t>
            </a:r>
          </a:p>
          <a:p>
            <a:pPr marL="342900" lvl="0" indent="-342900" algn="just">
              <a:buFont typeface="Symbol" pitchFamily="2" charset="2"/>
              <a:buChar char=""/>
            </a:pPr>
            <a:r>
              <a:rPr lang="ru-RU" sz="18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 3: Открывайте Иисуса в Его Слове и молитве.</a:t>
            </a:r>
            <a:r>
              <a:rPr lang="ru-RU" dirty="0">
                <a:effectLst/>
              </a:rPr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7E3177-D678-E14C-A432-E2910165A94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7370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СП Бог оставил для нас вдохновенное обетование: </a:t>
            </a:r>
          </a:p>
          <a:p>
            <a:r>
              <a:rPr lang="ru-RU" dirty="0"/>
              <a:t>«И дам вам сердце новое, и дух новый дам вам; и возьму из плоти вашей сердце каменное, и дам вам сердце </a:t>
            </a:r>
            <a:r>
              <a:rPr lang="ru-RU" dirty="0" err="1"/>
              <a:t>плотяное</a:t>
            </a:r>
            <a:r>
              <a:rPr lang="ru-RU" dirty="0"/>
              <a:t>. </a:t>
            </a:r>
          </a:p>
          <a:p>
            <a:r>
              <a:rPr lang="ru-RU" dirty="0"/>
              <a:t>Вложу внутрь вас дух Мой и сделаю то, что вы будете ходить в заповедях Моих и уставы Мои будете соблюдать и выполнять» (</a:t>
            </a:r>
            <a:r>
              <a:rPr lang="ru-RU" dirty="0" err="1"/>
              <a:t>Иез</a:t>
            </a:r>
            <a:r>
              <a:rPr lang="ru-RU" dirty="0"/>
              <a:t>. 36:26-27)</a:t>
            </a:r>
          </a:p>
          <a:p>
            <a:r>
              <a:rPr lang="ru-RU" dirty="0"/>
              <a:t>Губка – это образ нового, </a:t>
            </a:r>
            <a:r>
              <a:rPr lang="ru-RU" dirty="0" err="1"/>
              <a:t>плотяногр</a:t>
            </a:r>
            <a:r>
              <a:rPr lang="ru-RU" dirty="0"/>
              <a:t> сердца, которое дал нам Бог. </a:t>
            </a:r>
          </a:p>
          <a:p>
            <a:r>
              <a:rPr lang="ru-RU" dirty="0"/>
              <a:t>Посмотрите, что происходит, когда в такое наше сердце изливается СД. </a:t>
            </a:r>
            <a:br>
              <a:rPr lang="ru-RU" dirty="0"/>
            </a:br>
            <a:r>
              <a:rPr lang="ru-RU" dirty="0"/>
              <a:t>Опустить в воду, напитать губку водой.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7E3177-D678-E14C-A432-E2910165A94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9326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Личные примеры, когда Господь изменил ваше сердце, взял у вас каменное сердце и дал вам </a:t>
            </a:r>
            <a:r>
              <a:rPr lang="ru-RU" dirty="0" err="1"/>
              <a:t>плотяное</a:t>
            </a:r>
            <a:r>
              <a:rPr lang="ru-RU" dirty="0"/>
              <a:t> сердце.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7E3177-D678-E14C-A432-E2910165A94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8841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«Нет ничего более страшного для сатаны, чем работа народа Божьего по очищению пути от любого препятствия, мешающего Господу излить Свой Дух на слабую Церковь и нераскаявшуюся паству» </a:t>
            </a:r>
            <a:r>
              <a:rPr lang="ru-RU" sz="1800" i="1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800" i="1" kern="1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Ревью</a:t>
            </a:r>
            <a:r>
              <a:rPr lang="ru-RU" sz="1800" i="1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энд Геральд, 22 марта 1887, пар. 7).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i="1" kern="1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Повторить шаги. Попросить посидеть в тишине, поразмышлять. </a:t>
            </a:r>
            <a:br>
              <a:rPr lang="ru-RU" sz="1800" dirty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ru-RU" sz="18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Вопрос: </a:t>
            </a:r>
            <a:r>
              <a:rPr lang="ru-RU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Есть ли что-то, что вам необходимо сделать, и что до сих пор не было сделано, чтобы вы могли получить полностью этот дар?</a:t>
            </a:r>
            <a:r>
              <a:rPr lang="ru-RU" sz="2800" dirty="0">
                <a:effectLst/>
              </a:rPr>
              <a:t> </a:t>
            </a:r>
            <a:endParaRPr lang="ru-RU" sz="18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Шаг 1. Ин. 7:37-39 Приходите к Иисусу с жаждой и верой в Него.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Шаг. 2. Деян. 2:38 Покайтесь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Шаг 3. Деян. 2:38 Креститесь в воде.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Шаг 4. Деян. 5:32 Будьте послушны Богу.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Шаг 5. </a:t>
            </a:r>
            <a:r>
              <a:rPr lang="ru-RU" sz="18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Лк</a:t>
            </a:r>
            <a:r>
              <a:rPr lang="ru-RU" sz="18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. 11</a:t>
            </a:r>
            <a:r>
              <a:rPr lang="ru-RU" sz="1800" dirty="0">
                <a:solidFill>
                  <a:schemeClr val="accent4">
                    <a:lumMod val="20000"/>
                    <a:lumOff val="80000"/>
                  </a:schemeClr>
                </a:solidFill>
                <a:sym typeface="Wingdings" pitchFamily="2" charset="2"/>
              </a:rPr>
              <a:t>:(9) </a:t>
            </a:r>
            <a:r>
              <a:rPr lang="ru-RU" sz="18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13 Просите Бога Отца о даре СД.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dirty="0">
              <a:solidFill>
                <a:schemeClr val="accent4">
                  <a:lumMod val="20000"/>
                  <a:lumOff val="80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+mn-lt"/>
                <a:ea typeface="+mn-ea"/>
                <a:cs typeface="+mn-cs"/>
              </a:rPr>
              <a:t>«</a:t>
            </a:r>
            <a:r>
              <a:rPr lang="ru-RU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Все, кто посвятил душу, тело и дух Богу, будут постоянно получать физическую и духовную поддержку, будут приобщаться к неисчерпаемым сокровищам Неба. Христос наделяет их Своим Духом. Святой Дух во всей полноте воздействует на разум и сердце… Сотрудничая со Христом, они достигают совершенства в Нем, и, несмотря на свою человеческую слабость, исполняют дела Всемогущего» </a:t>
            </a:r>
            <a:r>
              <a:rPr lang="ru-RU" sz="1800" i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(Желание веков, 827).</a:t>
            </a:r>
            <a:r>
              <a:rPr lang="ru-RU" sz="2800" dirty="0">
                <a:effectLst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800" dirty="0">
              <a:effectLst/>
            </a:endParaRPr>
          </a:p>
          <a:p>
            <a:r>
              <a:rPr lang="ru-RU" sz="1800" b="1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«Возвращаясь к алтарю» – принцип 4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Каждый день просите и получайте новое крещение Святого Духа. Практикуйте получение этого Дара верой, но не чувствами.</a:t>
            </a:r>
            <a:r>
              <a:rPr lang="ru-RU" sz="2800" dirty="0">
                <a:effectLst/>
              </a:rPr>
              <a:t> </a:t>
            </a:r>
            <a:endParaRPr lang="ru-RU" sz="18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7E3177-D678-E14C-A432-E2910165A94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7290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7E3177-D678-E14C-A432-E2910165A94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775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Кто из вас может узнать по этому фото эту гору? </a:t>
            </a:r>
            <a:br>
              <a:rPr lang="ru-RU" dirty="0"/>
            </a:br>
            <a:r>
              <a:rPr lang="ru-RU" dirty="0"/>
              <a:t>Эльбрус – 5642 м. Самая высокая гора России и Европы. </a:t>
            </a:r>
          </a:p>
          <a:p>
            <a:r>
              <a:rPr lang="ru-RU" dirty="0"/>
              <a:t>Большинство из вас слышали о горе Эльбрус. </a:t>
            </a:r>
          </a:p>
          <a:p>
            <a:endParaRPr lang="ru-RU" dirty="0"/>
          </a:p>
          <a:p>
            <a:r>
              <a:rPr lang="ru-RU" dirty="0"/>
              <a:t>Кто-то был на этой вершине, кто-то только видел ее издалека. </a:t>
            </a:r>
          </a:p>
          <a:p>
            <a:r>
              <a:rPr lang="ru-RU" dirty="0"/>
              <a:t>Кто-то поднимался в гору пешим ходом, кто-то на фуникулере. </a:t>
            </a:r>
            <a:br>
              <a:rPr lang="ru-RU" dirty="0"/>
            </a:br>
            <a:r>
              <a:rPr lang="ru-RU" dirty="0"/>
              <a:t>Кто-то поднялся на самую вершину, кто-то остался на первом, втором или третьем уровне, куда поднимается фуникулер. </a:t>
            </a:r>
            <a:br>
              <a:rPr lang="ru-RU" dirty="0"/>
            </a:br>
            <a:r>
              <a:rPr lang="ru-RU" dirty="0"/>
              <a:t>Но начинается новый день, вновь нужно подниматься на эту гору, кто желает увидеть красоты, которые открываются с ее вершины.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7E3177-D678-E14C-A432-E2910165A94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188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Все мы слышали о Святом Духе. </a:t>
            </a:r>
          </a:p>
          <a:p>
            <a:r>
              <a:rPr lang="ru-RU" dirty="0"/>
              <a:t>Думаю, что все мы знаем значение силы СД в нашей жизни, как обещанного нашим Господом Иисусом Утешителя. </a:t>
            </a:r>
          </a:p>
          <a:p>
            <a:r>
              <a:rPr lang="ru-RU" dirty="0"/>
              <a:t>Мы были крещены СД. Вы были покорены СД. </a:t>
            </a:r>
          </a:p>
          <a:p>
            <a:r>
              <a:rPr lang="ru-RU" dirty="0"/>
              <a:t>Но каждому из нас вновь нужно восходить к этой «вершине». </a:t>
            </a:r>
          </a:p>
          <a:p>
            <a:endParaRPr lang="ru-RU" dirty="0"/>
          </a:p>
          <a:p>
            <a:r>
              <a:rPr lang="ru-RU" dirty="0"/>
              <a:t>4 шаг нашего движения с Господом: «Каждый день… заново креститесь СД». </a:t>
            </a:r>
          </a:p>
          <a:p>
            <a:endParaRPr lang="ru-RU" dirty="0"/>
          </a:p>
          <a:p>
            <a:r>
              <a:rPr lang="ru-RU" dirty="0"/>
              <a:t>Приведите примеры полного погружения, в окружающих предметах, или в событиях в вашей жизни. </a:t>
            </a:r>
          </a:p>
          <a:p>
            <a:endParaRPr lang="ru-RU" dirty="0"/>
          </a:p>
          <a:p>
            <a:r>
              <a:rPr lang="ru-RU" dirty="0"/>
              <a:t>Что значит быть «полностью погруженным» (поглощенный, утопленный, загруженный).</a:t>
            </a:r>
          </a:p>
          <a:p>
            <a:endParaRPr lang="ru-RU" dirty="0"/>
          </a:p>
          <a:p>
            <a:r>
              <a:rPr lang="ru-RU" dirty="0"/>
              <a:t>Согласно результатам Опроса, каждый из нас нуждается в большем духовном опыте, чем тот, что мы имели вчера.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7E3177-D678-E14C-A432-E2910165A94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360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7E3177-D678-E14C-A432-E2910165A94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984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Говоря о крещении СД, мы следуем примеру Христа. Вы помните, что Господь старался «исполнить всякую правду». Я думаю что вы понимаете, что Он совершал «правду» ради меня, и для меня. Поэтому мы имеем свидетельство, как Христос крестился СД, ежедневно. </a:t>
            </a:r>
          </a:p>
          <a:p>
            <a:r>
              <a:rPr lang="ru-RU" dirty="0"/>
              <a:t>……</a:t>
            </a:r>
          </a:p>
          <a:p>
            <a:r>
              <a:rPr lang="ru-RU" dirty="0"/>
              <a:t>Если наш Господь «ежедневно получал крещение СД», я верю, что каждый из нас хотел бы, чтобы в нас повторялся опыт нашего Спасителя!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7E3177-D678-E14C-A432-E2910165A94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555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Работа в группах. </a:t>
            </a:r>
            <a:endParaRPr lang="ru-RU" sz="12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По 3-4 минуты на один шаг.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Шаг 1. Ин. 7:37-39 </a:t>
            </a:r>
            <a:r>
              <a:rPr lang="ru-RU" sz="1200" b="1" u="sng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Приходите к Иисусу с жаждой и верой в Него</a:t>
            </a:r>
            <a:r>
              <a:rPr lang="ru-RU" sz="1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«В последний же великий день праздника стоял Иисус и возгласил, говоря: кто жаждет, иди ко Мне и пей. Кто верует в Меня, у того, как сказано в Писании, из чрева потекут реки воды живой. Сие сказал Он о Духе, Которого имели принять верующие в Него: ибо еще не было на них Духа Святого, потому что Иисус еще не был прославлен»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Шаг. 2. Деян. 2:38 </a:t>
            </a:r>
            <a:r>
              <a:rPr lang="ru-RU" sz="1200" b="1" u="sng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Покайтесь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«Петр же сказал им: покайтесь, и да крестится каждый из вас во имя Иисуса Христа для прощения грехов; и </a:t>
            </a:r>
            <a:r>
              <a:rPr lang="ru-RU" sz="1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полу́чите</a:t>
            </a:r>
            <a:r>
              <a:rPr lang="ru-RU" sz="1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дар Святого Духа»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Шаг 3. Деян. 2:38 </a:t>
            </a:r>
            <a:r>
              <a:rPr lang="ru-RU" sz="1200" b="1" u="sng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Креститесь в воде.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u="sng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Шаг 4. Деян. 5:32 </a:t>
            </a:r>
            <a:r>
              <a:rPr lang="ru-RU" sz="1200" b="1" u="sng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Будьте послушны Богу</a:t>
            </a:r>
            <a:r>
              <a:rPr lang="ru-RU" sz="1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«Свидетели Ему в сем мы и Дух Святой, Которого Бог дал повинующимся Ему»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Шаг 5. </a:t>
            </a:r>
            <a:r>
              <a:rPr lang="ru-RU" sz="1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Лк</a:t>
            </a:r>
            <a:r>
              <a:rPr lang="ru-RU" sz="1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. 11</a:t>
            </a:r>
            <a:r>
              <a:rPr lang="ru-RU" sz="1200" dirty="0">
                <a:solidFill>
                  <a:schemeClr val="accent4">
                    <a:lumMod val="20000"/>
                    <a:lumOff val="80000"/>
                  </a:schemeClr>
                </a:solidFill>
                <a:sym typeface="Wingdings" pitchFamily="2" charset="2"/>
              </a:rPr>
              <a:t>:(9) </a:t>
            </a:r>
            <a:r>
              <a:rPr lang="ru-RU" sz="1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13 </a:t>
            </a:r>
            <a:r>
              <a:rPr lang="ru-RU" sz="1200" b="1" u="sng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Просите Бога Отца о даре СД</a:t>
            </a:r>
            <a:r>
              <a:rPr lang="ru-RU" sz="1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. </a:t>
            </a:r>
          </a:p>
          <a:p>
            <a:r>
              <a:rPr lang="ru-RU" dirty="0"/>
              <a:t>«(И Я скажу вам: </a:t>
            </a:r>
            <a:r>
              <a:rPr lang="ru-RU" dirty="0" err="1"/>
              <a:t>проси́те</a:t>
            </a:r>
            <a:r>
              <a:rPr lang="ru-RU" dirty="0"/>
              <a:t>, и дано будет вам; ищите, и найдете; </a:t>
            </a:r>
            <a:r>
              <a:rPr lang="ru-RU" dirty="0" err="1"/>
              <a:t>стучи́те</a:t>
            </a:r>
            <a:r>
              <a:rPr lang="ru-RU" dirty="0"/>
              <a:t>, и отворят вам) </a:t>
            </a:r>
            <a:br>
              <a:rPr lang="ru-RU" dirty="0"/>
            </a:br>
            <a:r>
              <a:rPr lang="ru-RU" dirty="0"/>
              <a:t>«Итак, если вы, будучи злы, умеете даяния благие давать детям вашим, тем более Отец Небесный даст Духа Святого просящим у Него»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7E3177-D678-E14C-A432-E2910165A94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035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Принятие обетованного Святого Духа происходит через веру.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7E3177-D678-E14C-A432-E2910165A94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448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Каков результат крещения СД?</a:t>
            </a:r>
            <a:br>
              <a:rPr lang="ru-RU" dirty="0"/>
            </a:b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- Мы получаем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плод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 Духа </a:t>
            </a:r>
            <a:r>
              <a:rPr lang="ru-RU" sz="1050" dirty="0">
                <a:solidFill>
                  <a:schemeClr val="accent1">
                    <a:lumMod val="75000"/>
                  </a:schemeClr>
                </a:solidFill>
              </a:rPr>
              <a:t>(Гал. 5:22, 23)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- Мы получаем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силу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свидетельствовать о Христе </a:t>
            </a:r>
            <a:r>
              <a:rPr lang="ru-RU" sz="1050" dirty="0">
                <a:solidFill>
                  <a:schemeClr val="accent1">
                    <a:lumMod val="75000"/>
                  </a:schemeClr>
                </a:solidFill>
              </a:rPr>
              <a:t>(Деян. 1:8)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/>
              <a:t>Крещение СД </a:t>
            </a:r>
            <a:r>
              <a:rPr lang="ru-RU" u="sng" dirty="0"/>
              <a:t>преображает нас изнутри</a:t>
            </a:r>
            <a:r>
              <a:rPr lang="ru-RU" dirty="0"/>
              <a:t>, даруя характер Христа, и </a:t>
            </a:r>
            <a:r>
              <a:rPr lang="ru-RU" u="sng" dirty="0"/>
              <a:t>преображает нас снаружи</a:t>
            </a:r>
            <a:r>
              <a:rPr lang="ru-RU" dirty="0"/>
              <a:t>, делая нас свидетелями Христа во всем, что мы говорим и делаем. </a:t>
            </a:r>
          </a:p>
          <a:p>
            <a:r>
              <a:rPr lang="ru-RU" dirty="0"/>
              <a:t>Бог Отец, Податель всех благ, находит огромную радость в том, чтобы ежедневно посылать нам дар СД.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7E3177-D678-E14C-A432-E2910165A94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9461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Иллюстрации. </a:t>
            </a:r>
          </a:p>
          <a:p>
            <a:r>
              <a:rPr lang="ru-RU" dirty="0"/>
              <a:t>Образ каменного и </a:t>
            </a:r>
            <a:r>
              <a:rPr lang="ru-RU" dirty="0" err="1"/>
              <a:t>плотяного</a:t>
            </a:r>
            <a:r>
              <a:rPr lang="ru-RU" dirty="0"/>
              <a:t> сердца. </a:t>
            </a:r>
          </a:p>
          <a:p>
            <a:r>
              <a:rPr lang="ru-RU" dirty="0"/>
              <a:t>Если бы на берегу моря вы нашли, сделанное природой из камня сердце, наверное вы бы даже взяли его с собой, и сохранили как сувенир. </a:t>
            </a:r>
          </a:p>
          <a:p>
            <a:r>
              <a:rPr lang="ru-RU" dirty="0"/>
              <a:t>У него нашлось бы и другое применение: использовать как молоток, чтобы подбить гвоздь или загнуть скрепку, или расколоть орех. </a:t>
            </a:r>
            <a:br>
              <a:rPr lang="ru-RU" dirty="0"/>
            </a:br>
            <a:r>
              <a:rPr lang="ru-RU" dirty="0"/>
              <a:t>Но вы бы не захотели его положить под голову, и оно бы никогда не согрело вас своим теплом. </a:t>
            </a:r>
          </a:p>
          <a:p>
            <a:r>
              <a:rPr lang="ru-RU" dirty="0"/>
              <a:t>Это каменное сердце. </a:t>
            </a:r>
          </a:p>
          <a:p>
            <a:r>
              <a:rPr lang="ru-RU" dirty="0"/>
              <a:t>Что будет, если полить его водой? Оно станет мокрым, но скоро высохнет и следа воды на нем не будет. </a:t>
            </a:r>
          </a:p>
          <a:p>
            <a:r>
              <a:rPr lang="ru-RU" dirty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7E3177-D678-E14C-A432-E2910165A94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415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9046D-A981-8C43-9B83-4AEBEF2BA761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F472-6F7A-D847-89BF-F720E1984C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764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9046D-A981-8C43-9B83-4AEBEF2BA761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F472-6F7A-D847-89BF-F720E1984C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925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9046D-A981-8C43-9B83-4AEBEF2BA761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F472-6F7A-D847-89BF-F720E1984C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517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9046D-A981-8C43-9B83-4AEBEF2BA761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F472-6F7A-D847-89BF-F720E1984C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444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9046D-A981-8C43-9B83-4AEBEF2BA761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F472-6F7A-D847-89BF-F720E1984C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256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9046D-A981-8C43-9B83-4AEBEF2BA761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F472-6F7A-D847-89BF-F720E1984C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289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9046D-A981-8C43-9B83-4AEBEF2BA761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F472-6F7A-D847-89BF-F720E1984C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203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9046D-A981-8C43-9B83-4AEBEF2BA761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F472-6F7A-D847-89BF-F720E1984C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374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9046D-A981-8C43-9B83-4AEBEF2BA761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F472-6F7A-D847-89BF-F720E1984C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390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9046D-A981-8C43-9B83-4AEBEF2BA761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F472-6F7A-D847-89BF-F720E1984C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915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9046D-A981-8C43-9B83-4AEBEF2BA761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F472-6F7A-D847-89BF-F720E1984C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545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9046D-A981-8C43-9B83-4AEBEF2BA761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9F472-6F7A-D847-89BF-F720E1984C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431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prayer.esd.adventist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E0A1E8-9062-7B0C-C98B-BB99C08369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C1E97BCE-83BA-DE6E-AEF9-C74C2AFE52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197"/>
                    </a14:imgEffect>
                  </a14:imgLayer>
                </a14:imgProps>
              </a:ext>
            </a:extLst>
          </a:blip>
          <a:srcRect t="5999" b="29848"/>
          <a:stretch/>
        </p:blipFill>
        <p:spPr>
          <a:xfrm>
            <a:off x="-1" y="857250"/>
            <a:ext cx="7801535" cy="5143500"/>
          </a:xfrm>
        </p:spPr>
      </p:pic>
      <p:pic>
        <p:nvPicPr>
          <p:cNvPr id="17" name="Content Placeholder 3">
            <a:extLst>
              <a:ext uri="{FF2B5EF4-FFF2-40B4-BE49-F238E27FC236}">
                <a16:creationId xmlns:a16="http://schemas.microsoft.com/office/drawing/2014/main" id="{65A5FC4F-F7DF-272D-EF3C-C13946E9EFB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93" b="99074" l="63750" r="99167">
                        <a14:foregroundMark x1="79427" y1="95000" x2="79427" y2="95000"/>
                        <a14:foregroundMark x1="79427" y1="95000" x2="89323" y2="91944"/>
                        <a14:foregroundMark x1="89323" y1="91944" x2="95521" y2="94722"/>
                        <a14:foregroundMark x1="76042" y1="98796" x2="71771" y2="98704"/>
                        <a14:foregroundMark x1="71771" y1="98704" x2="69948" y2="95000"/>
                        <a14:foregroundMark x1="71615" y1="94537" x2="69271" y2="87315"/>
                        <a14:foregroundMark x1="69271" y1="87315" x2="68229" y2="59167"/>
                        <a14:foregroundMark x1="68229" y1="59167" x2="72813" y2="48889"/>
                        <a14:foregroundMark x1="72813" y1="48889" x2="76302" y2="52593"/>
                        <a14:foregroundMark x1="76302" y1="52593" x2="76302" y2="52593"/>
                        <a14:foregroundMark x1="66719" y1="88148" x2="64427" y2="82315"/>
                        <a14:foregroundMark x1="65208" y1="83796" x2="64271" y2="80926"/>
                        <a14:foregroundMark x1="64323" y1="82593" x2="63906" y2="80185"/>
                        <a14:foregroundMark x1="77552" y1="48148" x2="80573" y2="28333"/>
                        <a14:foregroundMark x1="80573" y1="28333" x2="85156" y2="14907"/>
                        <a14:foregroundMark x1="85156" y1="14907" x2="88698" y2="10000"/>
                        <a14:foregroundMark x1="88698" y1="10000" x2="94323" y2="16204"/>
                        <a14:foregroundMark x1="94323" y1="16204" x2="99167" y2="28796"/>
                        <a14:foregroundMark x1="71875" y1="49352" x2="73542" y2="41204"/>
                        <a14:foregroundMark x1="73542" y1="41204" x2="75625" y2="47685"/>
                        <a14:foregroundMark x1="73229" y1="40648" x2="73646" y2="37870"/>
                        <a14:foregroundMark x1="79583" y1="30741" x2="77188" y2="40463"/>
                        <a14:foregroundMark x1="88229" y1="10648" x2="91042" y2="2685"/>
                        <a14:foregroundMark x1="91042" y1="2685" x2="94635" y2="15000"/>
                        <a14:foregroundMark x1="96094" y1="97870" x2="98646" y2="99074"/>
                        <a14:foregroundMark x1="67448" y1="68519" x2="67031" y2="61296"/>
                        <a14:foregroundMark x1="67031" y1="61296" x2="67240" y2="60741"/>
                        <a14:foregroundMark x1="66719" y1="73611" x2="66458" y2="65185"/>
                        <a14:foregroundMark x1="66458" y1="65185" x2="67552" y2="59537"/>
                        <a14:foregroundMark x1="66354" y1="84537" x2="64688" y2="81944"/>
                        <a14:foregroundMark x1="65365" y1="86481" x2="64271" y2="83611"/>
                        <a14:foregroundMark x1="77292" y1="33148" x2="76510" y2="40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642"/>
          <a:stretch/>
        </p:blipFill>
        <p:spPr>
          <a:xfrm>
            <a:off x="5124387" y="857250"/>
            <a:ext cx="3437299" cy="5143501"/>
          </a:xfrm>
          <a:prstGeom prst="rect">
            <a:avLst/>
          </a:prstGeom>
        </p:spPr>
      </p:pic>
      <p:pic>
        <p:nvPicPr>
          <p:cNvPr id="8" name="Объект 9">
            <a:extLst>
              <a:ext uri="{FF2B5EF4-FFF2-40B4-BE49-F238E27FC236}">
                <a16:creationId xmlns:a16="http://schemas.microsoft.com/office/drawing/2014/main" id="{398921FA-62BB-3969-E059-40D6E8A117C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7203" t="20435" r="26883" b="32547"/>
          <a:stretch/>
        </p:blipFill>
        <p:spPr>
          <a:xfrm>
            <a:off x="7993965" y="857250"/>
            <a:ext cx="1150035" cy="51435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73A1201-BC8C-710B-708D-107D455F8AE0}"/>
              </a:ext>
            </a:extLst>
          </p:cNvPr>
          <p:cNvSpPr/>
          <p:nvPr/>
        </p:nvSpPr>
        <p:spPr>
          <a:xfrm>
            <a:off x="137171" y="2690586"/>
            <a:ext cx="5810448" cy="2100575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uk-UA" sz="3000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«ВОЗВРАЩЕНИЕ  К АЛТАРЮ»</a:t>
            </a:r>
          </a:p>
          <a:p>
            <a:pPr algn="ctr" defTabSz="685800">
              <a:defRPr/>
            </a:pPr>
            <a:endParaRPr lang="uk-UA" sz="2700" dirty="0">
              <a:ln w="0"/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>
              <a:defRPr/>
            </a:pPr>
            <a:r>
              <a:rPr lang="uk-UA" sz="1500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ИНИЦИАТИВА, ОБЪЕДИНЯЮЩАЯ </a:t>
            </a:r>
          </a:p>
          <a:p>
            <a:pPr algn="ctr" defTabSz="685800">
              <a:defRPr/>
            </a:pPr>
            <a:r>
              <a:rPr lang="uk-UA" sz="1500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ОТДЕЛЫ ЦЕРКВИ, </a:t>
            </a:r>
          </a:p>
          <a:p>
            <a:pPr algn="ctr" defTabSz="685800">
              <a:defRPr/>
            </a:pPr>
            <a:r>
              <a:rPr lang="uk-UA" sz="1500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ОРИЕНТИРОВАННАЯ НА ВОЗРОЖДЕНИЕ </a:t>
            </a:r>
          </a:p>
          <a:p>
            <a:pPr algn="ctr" defTabSz="685800">
              <a:defRPr/>
            </a:pPr>
            <a:r>
              <a:rPr lang="uk-UA" sz="1500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ЛИЧНОГО, СЕМЕЙНОГО И ЦЕРКОВНОГО </a:t>
            </a:r>
          </a:p>
          <a:p>
            <a:pPr algn="ctr" defTabSz="685800">
              <a:defRPr/>
            </a:pPr>
            <a:r>
              <a:rPr lang="uk-UA" sz="1500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АЛТАРЯ</a:t>
            </a:r>
            <a:endParaRPr lang="en-US" sz="1500" dirty="0">
              <a:ln w="0"/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845794-9E75-0964-B8E4-F4628C525A2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3617" t="39743" r="65621" b="3268"/>
          <a:stretch/>
        </p:blipFill>
        <p:spPr>
          <a:xfrm>
            <a:off x="333146" y="857250"/>
            <a:ext cx="666293" cy="134440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39D99C2-E36B-E45D-862E-37E2902EB8C7}"/>
              </a:ext>
            </a:extLst>
          </p:cNvPr>
          <p:cNvSpPr txBox="1"/>
          <p:nvPr/>
        </p:nvSpPr>
        <p:spPr>
          <a:xfrm>
            <a:off x="780878" y="1634167"/>
            <a:ext cx="46455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Инициатива всемирной 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Церкви АСД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E37A82-515E-9280-78EE-173ABB362C16}"/>
              </a:ext>
            </a:extLst>
          </p:cNvPr>
          <p:cNvSpPr txBox="1"/>
          <p:nvPr/>
        </p:nvSpPr>
        <p:spPr>
          <a:xfrm>
            <a:off x="333146" y="5585252"/>
            <a:ext cx="51876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ru-RU" sz="135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Ежедневное время для Бога в каждом сердце, доме и общине</a:t>
            </a:r>
          </a:p>
        </p:txBody>
      </p:sp>
    </p:spTree>
    <p:extLst>
      <p:ext uri="{BB962C8B-B14F-4D97-AF65-F5344CB8AC3E}">
        <p14:creationId xmlns:p14="http://schemas.microsoft.com/office/powerpoint/2010/main" val="1711484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28E00C-8A6A-B6EC-FBD7-C5443375A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2A3CAF-726F-BCEA-26AE-66CEE6BBA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Маленькие сердца в руках детей плакаты на стену • плакаты облака, дающий,  подарок | myloview.ru">
            <a:extLst>
              <a:ext uri="{FF2B5EF4-FFF2-40B4-BE49-F238E27FC236}">
                <a16:creationId xmlns:a16="http://schemas.microsoft.com/office/drawing/2014/main" id="{B1153B3A-B0DD-3982-1B4A-8D75EE326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797502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1EB519-E045-C2B2-6A28-9B033FC28D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420" t="5021" r="65441" b="3405"/>
          <a:stretch/>
        </p:blipFill>
        <p:spPr>
          <a:xfrm>
            <a:off x="7975021" y="857250"/>
            <a:ext cx="1168980" cy="514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61D128-0588-3955-C7E8-2E0594BDDE63}"/>
              </a:ext>
            </a:extLst>
          </p:cNvPr>
          <p:cNvSpPr txBox="1"/>
          <p:nvPr/>
        </p:nvSpPr>
        <p:spPr>
          <a:xfrm>
            <a:off x="426034" y="1103601"/>
            <a:ext cx="4312227" cy="4662815"/>
          </a:xfrm>
          <a:prstGeom prst="rect">
            <a:avLst/>
          </a:prstGeom>
          <a:solidFill>
            <a:schemeClr val="bg2">
              <a:alpha val="56017"/>
            </a:schemeClr>
          </a:solidFill>
        </p:spPr>
        <p:txBody>
          <a:bodyPr wrap="square">
            <a:spAutoFit/>
          </a:bodyPr>
          <a:lstStyle/>
          <a:p>
            <a:r>
              <a:rPr lang="ru-RU" sz="2700" dirty="0">
                <a:solidFill>
                  <a:srgbClr val="FF0000"/>
                </a:solidFill>
              </a:rPr>
              <a:t>«И дам вам сердце новое, и дух новый дам вам; и возьму из плоти вашей сердце каменное, и дам вам сердце </a:t>
            </a:r>
            <a:r>
              <a:rPr lang="ru-RU" sz="2700" dirty="0" err="1">
                <a:solidFill>
                  <a:srgbClr val="FF0000"/>
                </a:solidFill>
              </a:rPr>
              <a:t>плотяное</a:t>
            </a:r>
            <a:r>
              <a:rPr lang="ru-RU" sz="2700" dirty="0">
                <a:solidFill>
                  <a:srgbClr val="FF0000"/>
                </a:solidFill>
              </a:rPr>
              <a:t>.  Вложу внутрь вас дух Мой и сделаю то, что вы будете ходить в заповедях Моих и уставы Мои будете соблюдать и выполнять» (</a:t>
            </a:r>
            <a:r>
              <a:rPr lang="ru-RU" sz="2700" dirty="0" err="1">
                <a:solidFill>
                  <a:srgbClr val="FF0000"/>
                </a:solidFill>
              </a:rPr>
              <a:t>Иез</a:t>
            </a:r>
            <a:r>
              <a:rPr lang="ru-RU" sz="2700" dirty="0">
                <a:solidFill>
                  <a:srgbClr val="FF0000"/>
                </a:solidFill>
              </a:rPr>
              <a:t>. 36:26-27)</a:t>
            </a:r>
          </a:p>
        </p:txBody>
      </p:sp>
    </p:spTree>
    <p:extLst>
      <p:ext uri="{BB962C8B-B14F-4D97-AF65-F5344CB8AC3E}">
        <p14:creationId xmlns:p14="http://schemas.microsoft.com/office/powerpoint/2010/main" val="234320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326BBF-018C-BEA9-BF1F-185925B71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980B40-C83A-F567-A3CD-62C1724655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Бийские бродячие собаки станут муниципальной собственностью">
            <a:extLst>
              <a:ext uri="{FF2B5EF4-FFF2-40B4-BE49-F238E27FC236}">
                <a16:creationId xmlns:a16="http://schemas.microsoft.com/office/drawing/2014/main" id="{3DCF6166-7947-65C9-1707-C3E4C0D2B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271" y="855406"/>
            <a:ext cx="8576755" cy="477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11D1BA3-EB51-DDC7-74FF-1AFCD8BCDE4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4847"/>
          <a:stretch/>
        </p:blipFill>
        <p:spPr>
          <a:xfrm>
            <a:off x="7919408" y="781666"/>
            <a:ext cx="1271863" cy="494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114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E0A1E8-9062-7B0C-C98B-BB99C08369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C1E97BCE-83BA-DE6E-AEF9-C74C2AFE52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197"/>
                    </a14:imgEffect>
                  </a14:imgLayer>
                </a14:imgProps>
              </a:ext>
            </a:extLst>
          </a:blip>
          <a:srcRect t="5999" b="29848"/>
          <a:stretch/>
        </p:blipFill>
        <p:spPr>
          <a:xfrm>
            <a:off x="-1" y="857250"/>
            <a:ext cx="7801535" cy="5143500"/>
          </a:xfrm>
        </p:spPr>
      </p:pic>
      <p:pic>
        <p:nvPicPr>
          <p:cNvPr id="17" name="Content Placeholder 3">
            <a:extLst>
              <a:ext uri="{FF2B5EF4-FFF2-40B4-BE49-F238E27FC236}">
                <a16:creationId xmlns:a16="http://schemas.microsoft.com/office/drawing/2014/main" id="{65A5FC4F-F7DF-272D-EF3C-C13946E9EFB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93" b="99074" l="63750" r="99167">
                        <a14:foregroundMark x1="79427" y1="95000" x2="79427" y2="95000"/>
                        <a14:foregroundMark x1="79427" y1="95000" x2="89323" y2="91944"/>
                        <a14:foregroundMark x1="89323" y1="91944" x2="95521" y2="94722"/>
                        <a14:foregroundMark x1="76042" y1="98796" x2="71771" y2="98704"/>
                        <a14:foregroundMark x1="71771" y1="98704" x2="69948" y2="95000"/>
                        <a14:foregroundMark x1="71615" y1="94537" x2="69271" y2="87315"/>
                        <a14:foregroundMark x1="69271" y1="87315" x2="68229" y2="59167"/>
                        <a14:foregroundMark x1="68229" y1="59167" x2="72813" y2="48889"/>
                        <a14:foregroundMark x1="72813" y1="48889" x2="76302" y2="52593"/>
                        <a14:foregroundMark x1="76302" y1="52593" x2="76302" y2="52593"/>
                        <a14:foregroundMark x1="66719" y1="88148" x2="64427" y2="82315"/>
                        <a14:foregroundMark x1="65208" y1="83796" x2="64271" y2="80926"/>
                        <a14:foregroundMark x1="64323" y1="82593" x2="63906" y2="80185"/>
                        <a14:foregroundMark x1="77552" y1="48148" x2="80573" y2="28333"/>
                        <a14:foregroundMark x1="80573" y1="28333" x2="85156" y2="14907"/>
                        <a14:foregroundMark x1="85156" y1="14907" x2="88698" y2="10000"/>
                        <a14:foregroundMark x1="88698" y1="10000" x2="94323" y2="16204"/>
                        <a14:foregroundMark x1="94323" y1="16204" x2="99167" y2="28796"/>
                        <a14:foregroundMark x1="71875" y1="49352" x2="73542" y2="41204"/>
                        <a14:foregroundMark x1="73542" y1="41204" x2="75625" y2="47685"/>
                        <a14:foregroundMark x1="73229" y1="40648" x2="73646" y2="37870"/>
                        <a14:foregroundMark x1="79583" y1="30741" x2="77188" y2="40463"/>
                        <a14:foregroundMark x1="88229" y1="10648" x2="91042" y2="2685"/>
                        <a14:foregroundMark x1="91042" y1="2685" x2="94635" y2="15000"/>
                        <a14:foregroundMark x1="96094" y1="97870" x2="98646" y2="99074"/>
                        <a14:foregroundMark x1="67448" y1="68519" x2="67031" y2="61296"/>
                        <a14:foregroundMark x1="67031" y1="61296" x2="67240" y2="60741"/>
                        <a14:foregroundMark x1="66719" y1="73611" x2="66458" y2="65185"/>
                        <a14:foregroundMark x1="66458" y1="65185" x2="67552" y2="59537"/>
                        <a14:foregroundMark x1="66354" y1="84537" x2="64688" y2="81944"/>
                        <a14:foregroundMark x1="65365" y1="86481" x2="64271" y2="83611"/>
                        <a14:foregroundMark x1="77292" y1="33148" x2="76510" y2="40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642"/>
          <a:stretch/>
        </p:blipFill>
        <p:spPr>
          <a:xfrm>
            <a:off x="5124387" y="857250"/>
            <a:ext cx="3437299" cy="5143501"/>
          </a:xfrm>
          <a:prstGeom prst="rect">
            <a:avLst/>
          </a:prstGeom>
        </p:spPr>
      </p:pic>
      <p:pic>
        <p:nvPicPr>
          <p:cNvPr id="8" name="Объект 9">
            <a:extLst>
              <a:ext uri="{FF2B5EF4-FFF2-40B4-BE49-F238E27FC236}">
                <a16:creationId xmlns:a16="http://schemas.microsoft.com/office/drawing/2014/main" id="{398921FA-62BB-3969-E059-40D6E8A117C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7203" t="20435" r="26883" b="32547"/>
          <a:stretch/>
        </p:blipFill>
        <p:spPr>
          <a:xfrm>
            <a:off x="7993965" y="857250"/>
            <a:ext cx="1150035" cy="51435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845794-9E75-0964-B8E4-F4628C525A2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3617" t="39743" r="65621" b="3268"/>
          <a:stretch/>
        </p:blipFill>
        <p:spPr>
          <a:xfrm>
            <a:off x="333146" y="857250"/>
            <a:ext cx="666293" cy="13444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CE37A82-515E-9280-78EE-173ABB362C16}"/>
              </a:ext>
            </a:extLst>
          </p:cNvPr>
          <p:cNvSpPr txBox="1"/>
          <p:nvPr/>
        </p:nvSpPr>
        <p:spPr>
          <a:xfrm>
            <a:off x="333146" y="5585252"/>
            <a:ext cx="51876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ru-RU" sz="135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Ежедневное время для Бога в каждом сердце, доме и общине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AFBDC4-803D-4C90-59E9-74CDECFF3285}"/>
              </a:ext>
            </a:extLst>
          </p:cNvPr>
          <p:cNvSpPr txBox="1"/>
          <p:nvPr/>
        </p:nvSpPr>
        <p:spPr>
          <a:xfrm>
            <a:off x="802670" y="3007857"/>
            <a:ext cx="5023471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kern="10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Каждый день…</a:t>
            </a:r>
            <a:endParaRPr lang="ru-RU" sz="1600" kern="100" dirty="0">
              <a:solidFill>
                <a:schemeClr val="accent5">
                  <a:lumMod val="20000"/>
                  <a:lumOff val="8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«Принимайте новое крещение Святым Духом»</a:t>
            </a:r>
            <a:r>
              <a:rPr lang="ru-RU" sz="240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 </a:t>
            </a:r>
            <a:endParaRPr lang="ru-RU" sz="24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116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E0A1E8-9062-7B0C-C98B-BB99C08369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C1E97BCE-83BA-DE6E-AEF9-C74C2AFE52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197"/>
                    </a14:imgEffect>
                  </a14:imgLayer>
                </a14:imgProps>
              </a:ext>
            </a:extLst>
          </a:blip>
          <a:srcRect t="5999" b="29848"/>
          <a:stretch/>
        </p:blipFill>
        <p:spPr>
          <a:xfrm>
            <a:off x="-1" y="857250"/>
            <a:ext cx="7801535" cy="5143500"/>
          </a:xfrm>
        </p:spPr>
      </p:pic>
      <p:pic>
        <p:nvPicPr>
          <p:cNvPr id="17" name="Content Placeholder 3">
            <a:extLst>
              <a:ext uri="{FF2B5EF4-FFF2-40B4-BE49-F238E27FC236}">
                <a16:creationId xmlns:a16="http://schemas.microsoft.com/office/drawing/2014/main" id="{65A5FC4F-F7DF-272D-EF3C-C13946E9EFB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93" b="99074" l="63750" r="99167">
                        <a14:foregroundMark x1="79427" y1="95000" x2="79427" y2="95000"/>
                        <a14:foregroundMark x1="79427" y1="95000" x2="89323" y2="91944"/>
                        <a14:foregroundMark x1="89323" y1="91944" x2="95521" y2="94722"/>
                        <a14:foregroundMark x1="76042" y1="98796" x2="71771" y2="98704"/>
                        <a14:foregroundMark x1="71771" y1="98704" x2="69948" y2="95000"/>
                        <a14:foregroundMark x1="71615" y1="94537" x2="69271" y2="87315"/>
                        <a14:foregroundMark x1="69271" y1="87315" x2="68229" y2="59167"/>
                        <a14:foregroundMark x1="68229" y1="59167" x2="72813" y2="48889"/>
                        <a14:foregroundMark x1="72813" y1="48889" x2="76302" y2="52593"/>
                        <a14:foregroundMark x1="76302" y1="52593" x2="76302" y2="52593"/>
                        <a14:foregroundMark x1="66719" y1="88148" x2="64427" y2="82315"/>
                        <a14:foregroundMark x1="65208" y1="83796" x2="64271" y2="80926"/>
                        <a14:foregroundMark x1="64323" y1="82593" x2="63906" y2="80185"/>
                        <a14:foregroundMark x1="77552" y1="48148" x2="80573" y2="28333"/>
                        <a14:foregroundMark x1="80573" y1="28333" x2="85156" y2="14907"/>
                        <a14:foregroundMark x1="85156" y1="14907" x2="88698" y2="10000"/>
                        <a14:foregroundMark x1="88698" y1="10000" x2="94323" y2="16204"/>
                        <a14:foregroundMark x1="94323" y1="16204" x2="99167" y2="28796"/>
                        <a14:foregroundMark x1="71875" y1="49352" x2="73542" y2="41204"/>
                        <a14:foregroundMark x1="73542" y1="41204" x2="75625" y2="47685"/>
                        <a14:foregroundMark x1="73229" y1="40648" x2="73646" y2="37870"/>
                        <a14:foregroundMark x1="79583" y1="30741" x2="77188" y2="40463"/>
                        <a14:foregroundMark x1="88229" y1="10648" x2="91042" y2="2685"/>
                        <a14:foregroundMark x1="91042" y1="2685" x2="94635" y2="15000"/>
                        <a14:foregroundMark x1="96094" y1="97870" x2="98646" y2="99074"/>
                        <a14:foregroundMark x1="67448" y1="68519" x2="67031" y2="61296"/>
                        <a14:foregroundMark x1="67031" y1="61296" x2="67240" y2="60741"/>
                        <a14:foregroundMark x1="66719" y1="73611" x2="66458" y2="65185"/>
                        <a14:foregroundMark x1="66458" y1="65185" x2="67552" y2="59537"/>
                        <a14:foregroundMark x1="66354" y1="84537" x2="64688" y2="81944"/>
                        <a14:foregroundMark x1="65365" y1="86481" x2="64271" y2="83611"/>
                        <a14:foregroundMark x1="77292" y1="33148" x2="76510" y2="40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642"/>
          <a:stretch/>
        </p:blipFill>
        <p:spPr>
          <a:xfrm>
            <a:off x="5124387" y="857250"/>
            <a:ext cx="3437299" cy="5143501"/>
          </a:xfrm>
          <a:prstGeom prst="rect">
            <a:avLst/>
          </a:prstGeom>
        </p:spPr>
      </p:pic>
      <p:pic>
        <p:nvPicPr>
          <p:cNvPr id="8" name="Объект 9">
            <a:extLst>
              <a:ext uri="{FF2B5EF4-FFF2-40B4-BE49-F238E27FC236}">
                <a16:creationId xmlns:a16="http://schemas.microsoft.com/office/drawing/2014/main" id="{398921FA-62BB-3969-E059-40D6E8A117C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7203" t="20435" r="26883" b="32547"/>
          <a:stretch/>
        </p:blipFill>
        <p:spPr>
          <a:xfrm>
            <a:off x="7993965" y="857250"/>
            <a:ext cx="1150035" cy="51435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73A1201-BC8C-710B-708D-107D455F8AE0}"/>
              </a:ext>
            </a:extLst>
          </p:cNvPr>
          <p:cNvSpPr/>
          <p:nvPr/>
        </p:nvSpPr>
        <p:spPr>
          <a:xfrm>
            <a:off x="137171" y="2690586"/>
            <a:ext cx="5810448" cy="2100575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uk-UA" sz="3000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«ВОЗВРАЩЕНИЕ  К АЛТАРЮ»</a:t>
            </a:r>
          </a:p>
          <a:p>
            <a:pPr algn="ctr" defTabSz="685800">
              <a:defRPr/>
            </a:pPr>
            <a:endParaRPr lang="uk-UA" sz="2700" dirty="0">
              <a:ln w="0"/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>
              <a:defRPr/>
            </a:pPr>
            <a:r>
              <a:rPr lang="uk-UA" sz="1500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ИНИЦИАТИВА, ОБЪЕДИНЯЮЩАЯ </a:t>
            </a:r>
          </a:p>
          <a:p>
            <a:pPr algn="ctr" defTabSz="685800">
              <a:defRPr/>
            </a:pPr>
            <a:r>
              <a:rPr lang="uk-UA" sz="1500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ОТДЕЛЫ ЦЕРКВИ, </a:t>
            </a:r>
          </a:p>
          <a:p>
            <a:pPr algn="ctr" defTabSz="685800">
              <a:defRPr/>
            </a:pPr>
            <a:r>
              <a:rPr lang="uk-UA" sz="1500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ОРИЕНТИРОВАННАЯ НА ВОЗРОЖДЕНИЕ </a:t>
            </a:r>
          </a:p>
          <a:p>
            <a:pPr algn="ctr" defTabSz="685800">
              <a:defRPr/>
            </a:pPr>
            <a:r>
              <a:rPr lang="uk-UA" sz="1500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ЛИЧНОГО, СЕМЕЙНОГО И ЦЕРКОВНОГО </a:t>
            </a:r>
          </a:p>
          <a:p>
            <a:pPr algn="ctr" defTabSz="685800">
              <a:defRPr/>
            </a:pPr>
            <a:r>
              <a:rPr lang="uk-UA" sz="1500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АЛТАРЯ</a:t>
            </a:r>
            <a:endParaRPr lang="en-US" sz="1500" dirty="0">
              <a:ln w="0"/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845794-9E75-0964-B8E4-F4628C525A2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3617" t="39743" r="65621" b="3268"/>
          <a:stretch/>
        </p:blipFill>
        <p:spPr>
          <a:xfrm>
            <a:off x="333146" y="857250"/>
            <a:ext cx="666293" cy="134440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39D99C2-E36B-E45D-862E-37E2902EB8C7}"/>
              </a:ext>
            </a:extLst>
          </p:cNvPr>
          <p:cNvSpPr txBox="1"/>
          <p:nvPr/>
        </p:nvSpPr>
        <p:spPr>
          <a:xfrm>
            <a:off x="780878" y="1634167"/>
            <a:ext cx="46455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Инициатива всемирной 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Церкви АСД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E37A82-515E-9280-78EE-173ABB362C16}"/>
              </a:ext>
            </a:extLst>
          </p:cNvPr>
          <p:cNvSpPr txBox="1"/>
          <p:nvPr/>
        </p:nvSpPr>
        <p:spPr>
          <a:xfrm>
            <a:off x="333146" y="5585252"/>
            <a:ext cx="51876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ru-RU" sz="135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Ежедневное время для Бога в каждом сердце, доме и общине</a:t>
            </a:r>
          </a:p>
        </p:txBody>
      </p:sp>
    </p:spTree>
    <p:extLst>
      <p:ext uri="{BB962C8B-B14F-4D97-AF65-F5344CB8AC3E}">
        <p14:creationId xmlns:p14="http://schemas.microsoft.com/office/powerpoint/2010/main" val="2423973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73E76A-99A4-5D55-AD04-ECC6B1710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7B4A54-167D-3095-69EC-87C6AAA91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Гора Эльбрус – Радио Искатель">
            <a:extLst>
              <a:ext uri="{FF2B5EF4-FFF2-40B4-BE49-F238E27FC236}">
                <a16:creationId xmlns:a16="http://schemas.microsoft.com/office/drawing/2014/main" id="{668408AB-20AA-1223-481E-AFB0AD9D9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8028770" cy="5149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9">
            <a:extLst>
              <a:ext uri="{FF2B5EF4-FFF2-40B4-BE49-F238E27FC236}">
                <a16:creationId xmlns:a16="http://schemas.microsoft.com/office/drawing/2014/main" id="{330E50E1-7714-6B7D-214B-53C11F4583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203" t="20435" r="26883" b="32547"/>
          <a:stretch/>
        </p:blipFill>
        <p:spPr>
          <a:xfrm>
            <a:off x="8028770" y="857250"/>
            <a:ext cx="111523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976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E0A1E8-9062-7B0C-C98B-BB99C08369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C1E97BCE-83BA-DE6E-AEF9-C74C2AFE52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197"/>
                    </a14:imgEffect>
                  </a14:imgLayer>
                </a14:imgProps>
              </a:ext>
            </a:extLst>
          </a:blip>
          <a:srcRect t="5999" b="29848"/>
          <a:stretch/>
        </p:blipFill>
        <p:spPr>
          <a:xfrm>
            <a:off x="-1" y="857250"/>
            <a:ext cx="7801535" cy="5143500"/>
          </a:xfrm>
        </p:spPr>
      </p:pic>
      <p:pic>
        <p:nvPicPr>
          <p:cNvPr id="17" name="Content Placeholder 3">
            <a:extLst>
              <a:ext uri="{FF2B5EF4-FFF2-40B4-BE49-F238E27FC236}">
                <a16:creationId xmlns:a16="http://schemas.microsoft.com/office/drawing/2014/main" id="{65A5FC4F-F7DF-272D-EF3C-C13946E9EFB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93" b="99074" l="63750" r="99167">
                        <a14:foregroundMark x1="79427" y1="95000" x2="79427" y2="95000"/>
                        <a14:foregroundMark x1="79427" y1="95000" x2="89323" y2="91944"/>
                        <a14:foregroundMark x1="89323" y1="91944" x2="95521" y2="94722"/>
                        <a14:foregroundMark x1="76042" y1="98796" x2="71771" y2="98704"/>
                        <a14:foregroundMark x1="71771" y1="98704" x2="69948" y2="95000"/>
                        <a14:foregroundMark x1="71615" y1="94537" x2="69271" y2="87315"/>
                        <a14:foregroundMark x1="69271" y1="87315" x2="68229" y2="59167"/>
                        <a14:foregroundMark x1="68229" y1="59167" x2="72813" y2="48889"/>
                        <a14:foregroundMark x1="72813" y1="48889" x2="76302" y2="52593"/>
                        <a14:foregroundMark x1="76302" y1="52593" x2="76302" y2="52593"/>
                        <a14:foregroundMark x1="66719" y1="88148" x2="64427" y2="82315"/>
                        <a14:foregroundMark x1="65208" y1="83796" x2="64271" y2="80926"/>
                        <a14:foregroundMark x1="64323" y1="82593" x2="63906" y2="80185"/>
                        <a14:foregroundMark x1="77552" y1="48148" x2="80573" y2="28333"/>
                        <a14:foregroundMark x1="80573" y1="28333" x2="85156" y2="14907"/>
                        <a14:foregroundMark x1="85156" y1="14907" x2="88698" y2="10000"/>
                        <a14:foregroundMark x1="88698" y1="10000" x2="94323" y2="16204"/>
                        <a14:foregroundMark x1="94323" y1="16204" x2="99167" y2="28796"/>
                        <a14:foregroundMark x1="71875" y1="49352" x2="73542" y2="41204"/>
                        <a14:foregroundMark x1="73542" y1="41204" x2="75625" y2="47685"/>
                        <a14:foregroundMark x1="73229" y1="40648" x2="73646" y2="37870"/>
                        <a14:foregroundMark x1="79583" y1="30741" x2="77188" y2="40463"/>
                        <a14:foregroundMark x1="88229" y1="10648" x2="91042" y2="2685"/>
                        <a14:foregroundMark x1="91042" y1="2685" x2="94635" y2="15000"/>
                        <a14:foregroundMark x1="96094" y1="97870" x2="98646" y2="99074"/>
                        <a14:foregroundMark x1="67448" y1="68519" x2="67031" y2="61296"/>
                        <a14:foregroundMark x1="67031" y1="61296" x2="67240" y2="60741"/>
                        <a14:foregroundMark x1="66719" y1="73611" x2="66458" y2="65185"/>
                        <a14:foregroundMark x1="66458" y1="65185" x2="67552" y2="59537"/>
                        <a14:foregroundMark x1="66354" y1="84537" x2="64688" y2="81944"/>
                        <a14:foregroundMark x1="65365" y1="86481" x2="64271" y2="83611"/>
                        <a14:foregroundMark x1="77292" y1="33148" x2="76510" y2="40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642"/>
          <a:stretch/>
        </p:blipFill>
        <p:spPr>
          <a:xfrm>
            <a:off x="5124387" y="857250"/>
            <a:ext cx="3437299" cy="5143501"/>
          </a:xfrm>
          <a:prstGeom prst="rect">
            <a:avLst/>
          </a:prstGeom>
        </p:spPr>
      </p:pic>
      <p:pic>
        <p:nvPicPr>
          <p:cNvPr id="8" name="Объект 9">
            <a:extLst>
              <a:ext uri="{FF2B5EF4-FFF2-40B4-BE49-F238E27FC236}">
                <a16:creationId xmlns:a16="http://schemas.microsoft.com/office/drawing/2014/main" id="{398921FA-62BB-3969-E059-40D6E8A117C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7203" t="20435" r="26883" b="32547"/>
          <a:stretch/>
        </p:blipFill>
        <p:spPr>
          <a:xfrm>
            <a:off x="7993965" y="857250"/>
            <a:ext cx="1150035" cy="51435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845794-9E75-0964-B8E4-F4628C525A2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3617" t="39743" r="65621" b="3268"/>
          <a:stretch/>
        </p:blipFill>
        <p:spPr>
          <a:xfrm>
            <a:off x="333146" y="857250"/>
            <a:ext cx="666293" cy="13444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CE37A82-515E-9280-78EE-173ABB362C16}"/>
              </a:ext>
            </a:extLst>
          </p:cNvPr>
          <p:cNvSpPr txBox="1"/>
          <p:nvPr/>
        </p:nvSpPr>
        <p:spPr>
          <a:xfrm>
            <a:off x="333146" y="5585252"/>
            <a:ext cx="51876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ru-RU" sz="135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Ежедневное время для Бога в каждом сердце, доме и общине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AFBDC4-803D-4C90-59E9-74CDECFF3285}"/>
              </a:ext>
            </a:extLst>
          </p:cNvPr>
          <p:cNvSpPr txBox="1"/>
          <p:nvPr/>
        </p:nvSpPr>
        <p:spPr>
          <a:xfrm>
            <a:off x="802670" y="3007857"/>
            <a:ext cx="5023471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kern="10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Каждый день…</a:t>
            </a:r>
            <a:endParaRPr lang="ru-RU" sz="1600" kern="100" dirty="0">
              <a:solidFill>
                <a:schemeClr val="accent5">
                  <a:lumMod val="20000"/>
                  <a:lumOff val="8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«Принимайте новое крещение Святым Духом»</a:t>
            </a:r>
            <a:r>
              <a:rPr lang="ru-RU" sz="240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 </a:t>
            </a:r>
            <a:endParaRPr lang="ru-RU" sz="24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095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1"/>
          <a:stretch/>
        </p:blipFill>
        <p:spPr>
          <a:xfrm>
            <a:off x="0" y="0"/>
            <a:ext cx="9144000" cy="6858000"/>
          </a:xfrm>
        </p:spPr>
      </p:pic>
      <p:pic>
        <p:nvPicPr>
          <p:cNvPr id="1028" name="Picture 4" descr="Открытая книга: векторные изображения и иллюстрации, которые можно скачать  бесплатно | Freepik">
            <a:extLst>
              <a:ext uri="{FF2B5EF4-FFF2-40B4-BE49-F238E27FC236}">
                <a16:creationId xmlns:a16="http://schemas.microsoft.com/office/drawing/2014/main" id="{C42AB3EB-1DC9-1262-8713-B068FC70F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46" y="885825"/>
            <a:ext cx="7723501" cy="532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6E6FB6-61DA-2234-B7B9-AF48428BBAAA}"/>
              </a:ext>
            </a:extLst>
          </p:cNvPr>
          <p:cNvSpPr txBox="1"/>
          <p:nvPr/>
        </p:nvSpPr>
        <p:spPr>
          <a:xfrm>
            <a:off x="795086" y="1384467"/>
            <a:ext cx="294598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Жаждем ли мы нового крещения Святым Духом ежедневно? </a:t>
            </a:r>
          </a:p>
          <a:p>
            <a:r>
              <a:rPr lang="ru-RU" sz="2400" dirty="0"/>
              <a:t>Просим ли мы конкретно об этом? Святой Дух нам обещан! </a:t>
            </a:r>
            <a:endParaRPr lang="ru-RU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FA326D-3121-043C-41F5-0F87FEAD5767}"/>
              </a:ext>
            </a:extLst>
          </p:cNvPr>
          <p:cNvSpPr txBox="1"/>
          <p:nvPr/>
        </p:nvSpPr>
        <p:spPr>
          <a:xfrm>
            <a:off x="4428213" y="1384467"/>
            <a:ext cx="310787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«Пусть они обратятся со своими просьбами к престолу благодати, прося ниспослания Духа Святого. Бог верен каждому Своему обещанию. С Библией в руках обратитесь к Нему и скажите: «Господи, я сделал, как Ты сказал. А теперь обращаюсь к Тебе согласно Твоему обещанию: </a:t>
            </a:r>
            <a:r>
              <a:rPr lang="ru-RU" b="1" dirty="0"/>
              <a:t>„Просите, и дано будет вам; ищите, и найдете; стучите, и отворят вам“</a:t>
            </a:r>
            <a:r>
              <a:rPr lang="ru-RU" dirty="0"/>
              <a:t>» </a:t>
            </a:r>
            <a:r>
              <a:rPr lang="ru-RU" i="1" dirty="0"/>
              <a:t>(НУХ, 147).</a:t>
            </a:r>
            <a:r>
              <a:rPr lang="ru-RU" sz="1600" dirty="0"/>
              <a:t> </a:t>
            </a: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233675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1"/>
          <a:stretch/>
        </p:blipFill>
        <p:spPr>
          <a:xfrm>
            <a:off x="0" y="0"/>
            <a:ext cx="9144000" cy="6858000"/>
          </a:xfrm>
        </p:spPr>
      </p:pic>
      <p:pic>
        <p:nvPicPr>
          <p:cNvPr id="1028" name="Picture 4" descr="Открытая книга: векторные изображения и иллюстрации, которые можно скачать  бесплатно | Freepik">
            <a:extLst>
              <a:ext uri="{FF2B5EF4-FFF2-40B4-BE49-F238E27FC236}">
                <a16:creationId xmlns:a16="http://schemas.microsoft.com/office/drawing/2014/main" id="{C42AB3EB-1DC9-1262-8713-B068FC70F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46" y="885825"/>
            <a:ext cx="7723501" cy="532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6E6FB6-61DA-2234-B7B9-AF48428BBAAA}"/>
              </a:ext>
            </a:extLst>
          </p:cNvPr>
          <p:cNvSpPr txBox="1"/>
          <p:nvPr/>
        </p:nvSpPr>
        <p:spPr>
          <a:xfrm>
            <a:off x="795086" y="1384467"/>
            <a:ext cx="2945987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Raleway" panose="020F0502020204030204" pitchFamily="34" charset="0"/>
              </a:rPr>
              <a:t>«Христос постоянно получал от Отца то, чем Он мог одарить нас… Он жил, думал и молился не для Себя, но для других. Каждое утро после часов, проведенных с Богом, </a:t>
            </a:r>
          </a:p>
          <a:p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Raleway" panose="020F0502020204030204" pitchFamily="34" charset="0"/>
              </a:rPr>
              <a:t>Он приходил вновь к людям, чтобы являть им небесный свет. </a:t>
            </a:r>
            <a:endParaRPr lang="ru-RU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FA326D-3121-043C-41F5-0F87FEAD5767}"/>
              </a:ext>
            </a:extLst>
          </p:cNvPr>
          <p:cNvSpPr txBox="1"/>
          <p:nvPr/>
        </p:nvSpPr>
        <p:spPr>
          <a:xfrm>
            <a:off x="4428213" y="1384467"/>
            <a:ext cx="3107876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700" b="1" i="1" dirty="0">
                <a:solidFill>
                  <a:schemeClr val="accent1">
                    <a:lumMod val="75000"/>
                  </a:schemeClr>
                </a:solidFill>
                <a:latin typeface="Raleway" panose="020F0502020204030204" pitchFamily="34" charset="0"/>
              </a:rPr>
              <a:t>Ежедневно</a:t>
            </a:r>
            <a:r>
              <a:rPr lang="ru-RU" sz="1700" i="1" dirty="0">
                <a:solidFill>
                  <a:schemeClr val="accent1">
                    <a:lumMod val="75000"/>
                  </a:schemeClr>
                </a:solidFill>
                <a:latin typeface="Raleway" panose="020F0502020204030204" pitchFamily="34" charset="0"/>
              </a:rPr>
              <a:t> Он получал новое крещение Святым Духом. В ранние часы нового дня Господь пробуждал Его, и Его дух и Его уста вновь получали освящение благодатью, с тем чтобы Он нес ее другим. Он получал новые слова из небесных чертогов, слова, которые Он мог говорить утомленным и угнетенным» (НУХ, с. 139).</a:t>
            </a: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273628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F30D7-690B-0976-052C-043EFAF313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613EDF4-2A6B-901A-C43A-5C6CDFB6AB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414F0B-B3B9-E168-9456-04A0A1A19350}"/>
              </a:ext>
            </a:extLst>
          </p:cNvPr>
          <p:cNvSpPr txBox="1"/>
          <p:nvPr/>
        </p:nvSpPr>
        <p:spPr>
          <a:xfrm>
            <a:off x="2285392" y="3290500"/>
            <a:ext cx="4570784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Helvetica" pitchFamily="2" charset="0"/>
                <a:ea typeface="Times New Roman" panose="02020603050405020304" pitchFamily="18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prayer.</a:t>
            </a:r>
            <a:r>
              <a:rPr lang="ru-RU" sz="1350" b="1" dirty="0">
                <a:solidFill>
                  <a:schemeClr val="bg1"/>
                </a:solidFill>
                <a:latin typeface="Helvetica" pitchFamily="2" charset="0"/>
                <a:ea typeface="Times New Roman" panose="02020603050405020304" pitchFamily="18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esd.adventist.org</a:t>
            </a:r>
            <a:endParaRPr lang="ru-RU" sz="13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291200-8419-ECB5-7A0A-EA0E2EA364C4}"/>
              </a:ext>
            </a:extLst>
          </p:cNvPr>
          <p:cNvSpPr txBox="1"/>
          <p:nvPr/>
        </p:nvSpPr>
        <p:spPr>
          <a:xfrm>
            <a:off x="2285392" y="3290500"/>
            <a:ext cx="4570784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Helvetica" pitchFamily="2" charset="0"/>
                <a:ea typeface="Times New Roman" panose="02020603050405020304" pitchFamily="18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prayer.</a:t>
            </a:r>
            <a:r>
              <a:rPr lang="ru-RU" sz="1350" b="1" dirty="0">
                <a:solidFill>
                  <a:schemeClr val="bg1"/>
                </a:solidFill>
                <a:latin typeface="Helvetica" pitchFamily="2" charset="0"/>
                <a:ea typeface="Times New Roman" panose="02020603050405020304" pitchFamily="18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esd.adventist.org</a:t>
            </a:r>
            <a:endParaRPr lang="ru-RU" sz="135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4F22E76-5724-B715-9A0B-9E8EE5EFA5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6354" t="4018" r="2077" b="3821"/>
          <a:stretch/>
        </p:blipFill>
        <p:spPr>
          <a:xfrm>
            <a:off x="7861015" y="0"/>
            <a:ext cx="1282987" cy="6858000"/>
          </a:xfrm>
          <a:prstGeom prst="rect">
            <a:avLst/>
          </a:prstGeom>
        </p:spPr>
      </p:pic>
      <p:pic>
        <p:nvPicPr>
          <p:cNvPr id="4098" name="Picture 2" descr="Откройте библию на темноте в луче света. | Премиум Фото">
            <a:extLst>
              <a:ext uri="{FF2B5EF4-FFF2-40B4-BE49-F238E27FC236}">
                <a16:creationId xmlns:a16="http://schemas.microsoft.com/office/drawing/2014/main" id="{A590C20C-1C47-3850-900B-21AA4AFF5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78954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03777E-3A9A-508C-5394-C171B19719AE}"/>
              </a:ext>
            </a:extLst>
          </p:cNvPr>
          <p:cNvSpPr txBox="1"/>
          <p:nvPr/>
        </p:nvSpPr>
        <p:spPr>
          <a:xfrm>
            <a:off x="685800" y="500031"/>
            <a:ext cx="73151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«Какие 5 шагов ведут к ежедневному крещению СД?»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2F0757-7C7B-21C4-8F27-A4C446B3C23A}"/>
              </a:ext>
            </a:extLst>
          </p:cNvPr>
          <p:cNvSpPr txBox="1"/>
          <p:nvPr/>
        </p:nvSpPr>
        <p:spPr>
          <a:xfrm>
            <a:off x="861634" y="1083181"/>
            <a:ext cx="322627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7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1 шаг: Ин. 7:37-39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9BE7C9-1393-ABC5-54EE-B606DD6CC13D}"/>
              </a:ext>
            </a:extLst>
          </p:cNvPr>
          <p:cNvSpPr txBox="1"/>
          <p:nvPr/>
        </p:nvSpPr>
        <p:spPr>
          <a:xfrm>
            <a:off x="1148249" y="1611938"/>
            <a:ext cx="3710938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7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2 шаг: Деян. 2:38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16196B-2C71-F4DE-5DEF-9D65C2A78CF4}"/>
              </a:ext>
            </a:extLst>
          </p:cNvPr>
          <p:cNvSpPr txBox="1"/>
          <p:nvPr/>
        </p:nvSpPr>
        <p:spPr>
          <a:xfrm>
            <a:off x="1505827" y="2681939"/>
            <a:ext cx="3580336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7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4 шаг: Деян. 5:32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7213D7-0AFC-81A1-10D8-DB3F09A76142}"/>
              </a:ext>
            </a:extLst>
          </p:cNvPr>
          <p:cNvSpPr txBox="1"/>
          <p:nvPr/>
        </p:nvSpPr>
        <p:spPr>
          <a:xfrm>
            <a:off x="1833707" y="3271492"/>
            <a:ext cx="328472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7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5 шаг: </a:t>
            </a:r>
            <a:r>
              <a:rPr lang="ru-RU" sz="27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Лк</a:t>
            </a:r>
            <a:r>
              <a:rPr lang="ru-RU" sz="27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. 11</a:t>
            </a:r>
            <a:r>
              <a:rPr lang="ru-RU" sz="2700" dirty="0">
                <a:solidFill>
                  <a:schemeClr val="accent4">
                    <a:lumMod val="20000"/>
                    <a:lumOff val="80000"/>
                  </a:schemeClr>
                </a:solidFill>
                <a:sym typeface="Wingdings" pitchFamily="2" charset="2"/>
              </a:rPr>
              <a:t>:(9), 13</a:t>
            </a:r>
            <a:endParaRPr lang="ru-RU" sz="27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55E760-34EC-DC73-0FED-BA998B14BF6C}"/>
              </a:ext>
            </a:extLst>
          </p:cNvPr>
          <p:cNvSpPr txBox="1"/>
          <p:nvPr/>
        </p:nvSpPr>
        <p:spPr>
          <a:xfrm>
            <a:off x="1291945" y="2115929"/>
            <a:ext cx="3097175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7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3 шаг: Деян. 2:38</a:t>
            </a:r>
          </a:p>
        </p:txBody>
      </p:sp>
    </p:spTree>
    <p:extLst>
      <p:ext uri="{BB962C8B-B14F-4D97-AF65-F5344CB8AC3E}">
        <p14:creationId xmlns:p14="http://schemas.microsoft.com/office/powerpoint/2010/main" val="116479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4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8E6898-2753-414E-7D9A-35C7BAC4D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D1D248-0C32-11A7-0E49-1B7BE0B67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Открытые ладони (Дуновение) / Стихи.ру">
            <a:extLst>
              <a:ext uri="{FF2B5EF4-FFF2-40B4-BE49-F238E27FC236}">
                <a16:creationId xmlns:a16="http://schemas.microsoft.com/office/drawing/2014/main" id="{9984F933-FCF2-AC4A-DDDD-BC93D242D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81096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1A4641-3EDF-C74B-7253-EA4A2A88BB89}"/>
              </a:ext>
            </a:extLst>
          </p:cNvPr>
          <p:cNvSpPr txBox="1"/>
          <p:nvPr/>
        </p:nvSpPr>
        <p:spPr>
          <a:xfrm>
            <a:off x="2623583" y="809962"/>
            <a:ext cx="475536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6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Гал. 3:14</a:t>
            </a:r>
            <a:endParaRPr lang="ru-RU" sz="6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34AF03A-67C8-8678-DBF7-DFB97CF432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696" r="84847" b="3735"/>
          <a:stretch/>
        </p:blipFill>
        <p:spPr>
          <a:xfrm>
            <a:off x="7661564" y="0"/>
            <a:ext cx="167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66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73E76A-99A4-5D55-AD04-ECC6B1710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7B4A54-167D-3095-69EC-87C6AAA91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Почему Святой Дух изображают в виде голубя? | Белые одежды | Дзен">
            <a:extLst>
              <a:ext uri="{FF2B5EF4-FFF2-40B4-BE49-F238E27FC236}">
                <a16:creationId xmlns:a16="http://schemas.microsoft.com/office/drawing/2014/main" id="{120B8DB8-B795-2314-169C-8EC76229B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13699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78446D4-4CAB-7394-75DC-C29BBB99D13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4703"/>
          <a:stretch/>
        </p:blipFill>
        <p:spPr>
          <a:xfrm>
            <a:off x="7720446" y="1"/>
            <a:ext cx="1641764" cy="68579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AAA138-0E0D-7F46-84FA-90D760F386E0}"/>
              </a:ext>
            </a:extLst>
          </p:cNvPr>
          <p:cNvSpPr txBox="1"/>
          <p:nvPr/>
        </p:nvSpPr>
        <p:spPr>
          <a:xfrm>
            <a:off x="3293914" y="2277225"/>
            <a:ext cx="431222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5400" dirty="0">
                <a:solidFill>
                  <a:srgbClr val="002060"/>
                </a:solidFill>
              </a:rPr>
              <a:t>Гал. 5:22, 23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F641B2-760E-BA6C-9CF3-CB23DAEE46FA}"/>
              </a:ext>
            </a:extLst>
          </p:cNvPr>
          <p:cNvSpPr txBox="1"/>
          <p:nvPr/>
        </p:nvSpPr>
        <p:spPr>
          <a:xfrm>
            <a:off x="3347167" y="3406477"/>
            <a:ext cx="431222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5400" dirty="0">
                <a:solidFill>
                  <a:srgbClr val="002060"/>
                </a:solidFill>
              </a:rPr>
              <a:t>Деян. 1:8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0E33D1-0521-E667-2DB0-68F8E32AE448}"/>
              </a:ext>
            </a:extLst>
          </p:cNvPr>
          <p:cNvSpPr txBox="1"/>
          <p:nvPr/>
        </p:nvSpPr>
        <p:spPr>
          <a:xfrm>
            <a:off x="289475" y="430069"/>
            <a:ext cx="778964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>
                <a:solidFill>
                  <a:srgbClr val="002060"/>
                </a:solidFill>
              </a:rPr>
              <a:t>Каков </a:t>
            </a:r>
            <a:r>
              <a:rPr lang="ru-RU" sz="4000" dirty="0">
                <a:solidFill>
                  <a:srgbClr val="002060"/>
                </a:solidFill>
              </a:rPr>
              <a:t>результат для просящих и крестящихся СД мы находим в СП?</a:t>
            </a:r>
          </a:p>
        </p:txBody>
      </p:sp>
    </p:spTree>
    <p:extLst>
      <p:ext uri="{BB962C8B-B14F-4D97-AF65-F5344CB8AC3E}">
        <p14:creationId xmlns:p14="http://schemas.microsoft.com/office/powerpoint/2010/main" val="29625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1D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D7C6F5-36AE-5E67-D811-7B61C9BDE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78C20C-9AC8-067E-F83D-5B2A9C5EAD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8" descr="Камень в виде сердца (Валентина Рженецкая) / Стихи.ру">
            <a:extLst>
              <a:ext uri="{FF2B5EF4-FFF2-40B4-BE49-F238E27FC236}">
                <a16:creationId xmlns:a16="http://schemas.microsoft.com/office/drawing/2014/main" id="{950F28C9-C3E5-16E7-1B66-9A9680F8A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9" y="-4092"/>
            <a:ext cx="9102811" cy="686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BF1A8B5-69EC-CC52-EEAD-E52A58B85D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4847"/>
          <a:stretch/>
        </p:blipFill>
        <p:spPr>
          <a:xfrm>
            <a:off x="7661564" y="-4092"/>
            <a:ext cx="1676400" cy="686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0281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2094</TotalTime>
  <Words>1609</Words>
  <Application>Microsoft Office PowerPoint</Application>
  <PresentationFormat>On-screen Show (4:3)</PresentationFormat>
  <Paragraphs>134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Vadim Grinenko</dc:creator>
  <cp:lastModifiedBy>Vadim Grinenko</cp:lastModifiedBy>
  <cp:revision>35</cp:revision>
  <dcterms:created xsi:type="dcterms:W3CDTF">2024-01-28T10:39:56Z</dcterms:created>
  <dcterms:modified xsi:type="dcterms:W3CDTF">2024-02-16T06:28:41Z</dcterms:modified>
</cp:coreProperties>
</file>