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1"/>
  </p:notesMasterIdLst>
  <p:sldIdLst>
    <p:sldId id="295" r:id="rId2"/>
    <p:sldId id="268" r:id="rId3"/>
    <p:sldId id="305" r:id="rId4"/>
    <p:sldId id="306" r:id="rId5"/>
    <p:sldId id="270" r:id="rId6"/>
    <p:sldId id="271" r:id="rId7"/>
    <p:sldId id="266" r:id="rId8"/>
    <p:sldId id="307" r:id="rId9"/>
    <p:sldId id="279" r:id="rId10"/>
    <p:sldId id="275" r:id="rId11"/>
    <p:sldId id="303" r:id="rId12"/>
    <p:sldId id="269" r:id="rId13"/>
    <p:sldId id="273" r:id="rId14"/>
    <p:sldId id="276" r:id="rId15"/>
    <p:sldId id="278" r:id="rId16"/>
    <p:sldId id="274" r:id="rId17"/>
    <p:sldId id="277" r:id="rId18"/>
    <p:sldId id="308" r:id="rId19"/>
    <p:sldId id="304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30"/>
    <p:restoredTop sz="74443"/>
  </p:normalViewPr>
  <p:slideViewPr>
    <p:cSldViewPr snapToGrid="0">
      <p:cViewPr varScale="1">
        <p:scale>
          <a:sx n="85" d="100"/>
          <a:sy n="85" d="100"/>
        </p:scale>
        <p:origin x="210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783F1-2C88-A24E-9EC8-3DE97AF90E17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3D15A5-602E-4F4E-84AE-376E893DBB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0131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D15A5-602E-4F4E-84AE-376E893DBBA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54308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D15A5-602E-4F4E-84AE-376E893DBBAA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5529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D15A5-602E-4F4E-84AE-376E893DBBA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25750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/>
              <a:t>Алтарь (ОБРАЗНО) – это некий центр, во время сооружения которого семья, верующие люди, объединяются вместе, трудятся над сооружением алтаря, становясь ближе друг к другу, ожидая непосредственного Божьего присутствия на алтаре, Его огня, силы, единства, перемен, - как начала возрождения народа, церкви, нации.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/>
              <a:t>ИДЕЯ В ЭТОЙ ИНИЦИАТИВЕ – ВРЕМЯ И СЛУЖЕНИЕ У АЛТАРЯ ИЛИИ! –  (КНИГА ЦАРСТВ)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D15A5-602E-4F4E-84AE-376E893DBBA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3390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/>
              <a:t>ПЕРВЫЙ ИЛИЯ:</a:t>
            </a:r>
          </a:p>
          <a:p>
            <a:r>
              <a:rPr lang="ru-RU" b="1" dirty="0"/>
              <a:t>Здесь самыми важными являются не камни, не дрова, не ров вокруг  жертвенника!  А ЖЕРТВА, как прообраз присутствия Иисуса и Его спасительной силы и любви на Голгофе, и ОГОНЬ ниспавший с неба от Бога, как знак Божьей силы и присутствия, одобрения и поддержки. </a:t>
            </a:r>
          </a:p>
          <a:p>
            <a:endParaRPr lang="ru-RU" b="1" dirty="0"/>
          </a:p>
          <a:p>
            <a:r>
              <a:rPr lang="ru-RU" b="1" dirty="0"/>
              <a:t>ЕСТЬ ОДНО ВАЖНЕЙШЕЕ ВЫСКАЗЫВАНИЕ В ЭТОЙ ИСТОРИИ: «ВРЕМЯ ВЕЧЕРНЕЙ ЖЕРТВЫ!»  – ОСОБОЕ ВРЕМЯ!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D15A5-602E-4F4E-84AE-376E893DBBAA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2635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ВТОРОЙ ИЛИЯ: -  ВО ДНИ ХРИСТА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D15A5-602E-4F4E-84AE-376E893DBBA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6816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/>
              <a:t>ТРЕТИЙ  ИЛИЯ:   - КОТОРЫЙ ПРИЙДЕТ ПЕРЕД ПРИШЕСТВИЕМ ХРИСТА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D15A5-602E-4F4E-84AE-376E893DBBAA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17656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ВОЗВРАЩЕНИЕ. ВОЗВРАЩЕНИЕ. ВЕРНУТЬСЯ.ВЕРНУТЬСЯ!</a:t>
            </a:r>
          </a:p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D15A5-602E-4F4E-84AE-376E893DBBA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5490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D15A5-602E-4F4E-84AE-376E893DBBAA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1217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Можем ли мы эффективно провозглашать то, что многие из нас не практикуют ежедневно ?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D15A5-602E-4F4E-84AE-376E893DBBAA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6849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F47C4-96BA-084F-ABF2-77626F6975AA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97B69-EB85-4949-B1D1-347C373F2C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145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F47C4-96BA-084F-ABF2-77626F6975AA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97B69-EB85-4949-B1D1-347C373F2C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0990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F47C4-96BA-084F-ABF2-77626F6975AA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97B69-EB85-4949-B1D1-347C373F2C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2582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F47C4-96BA-084F-ABF2-77626F6975AA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97B69-EB85-4949-B1D1-347C373F2C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7934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F47C4-96BA-084F-ABF2-77626F6975AA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97B69-EB85-4949-B1D1-347C373F2C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3651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F47C4-96BA-084F-ABF2-77626F6975AA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97B69-EB85-4949-B1D1-347C373F2C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5473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F47C4-96BA-084F-ABF2-77626F6975AA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97B69-EB85-4949-B1D1-347C373F2C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5691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F47C4-96BA-084F-ABF2-77626F6975AA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97B69-EB85-4949-B1D1-347C373F2C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537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F47C4-96BA-084F-ABF2-77626F6975AA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97B69-EB85-4949-B1D1-347C373F2C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6873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F47C4-96BA-084F-ABF2-77626F6975AA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97B69-EB85-4949-B1D1-347C373F2C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81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F47C4-96BA-084F-ABF2-77626F6975AA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97B69-EB85-4949-B1D1-347C373F2C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96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7F47C4-96BA-084F-ABF2-77626F6975AA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D97B69-EB85-4949-B1D1-347C373F2C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47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5.jpg"/><Relationship Id="rId3" Type="http://schemas.microsoft.com/office/2007/relationships/hdphoto" Target="../media/hdphoto2.wdp"/><Relationship Id="rId7" Type="http://schemas.openxmlformats.org/officeDocument/2006/relationships/image" Target="../media/image9.jpg"/><Relationship Id="rId12" Type="http://schemas.openxmlformats.org/officeDocument/2006/relationships/image" Target="../media/image1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11" Type="http://schemas.openxmlformats.org/officeDocument/2006/relationships/image" Target="../media/image13.jpeg"/><Relationship Id="rId5" Type="http://schemas.openxmlformats.org/officeDocument/2006/relationships/image" Target="../media/image4.png"/><Relationship Id="rId10" Type="http://schemas.openxmlformats.org/officeDocument/2006/relationships/image" Target="../media/image12.jpg"/><Relationship Id="rId4" Type="http://schemas.openxmlformats.org/officeDocument/2006/relationships/image" Target="../media/image3.png"/><Relationship Id="rId9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rayer.esd.adventist.org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tionary.org/w/index.php?title=altaria&amp;action=edit&amp;redlink=1" TargetMode="External"/><Relationship Id="rId3" Type="http://schemas.openxmlformats.org/officeDocument/2006/relationships/image" Target="../media/image5.png"/><Relationship Id="rId7" Type="http://schemas.openxmlformats.org/officeDocument/2006/relationships/hyperlink" Target="https://ru.wiktionary.org/wiki/altar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2.wdp"/><Relationship Id="rId9" Type="http://schemas.openxmlformats.org/officeDocument/2006/relationships/hyperlink" Target="https://ru.wiktionary.org/wiki/altariu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E0A1E8-9062-7B0C-C98B-BB99C0836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C1E97BCE-83BA-DE6E-AEF9-C74C2AFE52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197"/>
                    </a14:imgEffect>
                  </a14:imgLayer>
                </a14:imgProps>
              </a:ext>
            </a:extLst>
          </a:blip>
          <a:srcRect t="5999" b="29848"/>
          <a:stretch/>
        </p:blipFill>
        <p:spPr>
          <a:xfrm>
            <a:off x="-1" y="857250"/>
            <a:ext cx="7783185" cy="4993148"/>
          </a:xfrm>
        </p:spPr>
      </p:pic>
      <p:pic>
        <p:nvPicPr>
          <p:cNvPr id="17" name="Content Placeholder 3">
            <a:extLst>
              <a:ext uri="{FF2B5EF4-FFF2-40B4-BE49-F238E27FC236}">
                <a16:creationId xmlns:a16="http://schemas.microsoft.com/office/drawing/2014/main" id="{65A5FC4F-F7DF-272D-EF3C-C13946E9EF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3" b="99074" l="63750" r="99167">
                        <a14:foregroundMark x1="79427" y1="95000" x2="79427" y2="95000"/>
                        <a14:foregroundMark x1="79427" y1="95000" x2="89323" y2="91944"/>
                        <a14:foregroundMark x1="89323" y1="91944" x2="95521" y2="94722"/>
                        <a14:foregroundMark x1="76042" y1="98796" x2="71771" y2="98704"/>
                        <a14:foregroundMark x1="71771" y1="98704" x2="69948" y2="95000"/>
                        <a14:foregroundMark x1="71615" y1="94537" x2="69271" y2="87315"/>
                        <a14:foregroundMark x1="69271" y1="87315" x2="68229" y2="59167"/>
                        <a14:foregroundMark x1="68229" y1="59167" x2="72813" y2="48889"/>
                        <a14:foregroundMark x1="72813" y1="48889" x2="76302" y2="52593"/>
                        <a14:foregroundMark x1="76302" y1="52593" x2="76302" y2="52593"/>
                        <a14:foregroundMark x1="66719" y1="88148" x2="64427" y2="82315"/>
                        <a14:foregroundMark x1="65208" y1="83796" x2="64271" y2="80926"/>
                        <a14:foregroundMark x1="64323" y1="82593" x2="63906" y2="80185"/>
                        <a14:foregroundMark x1="77552" y1="48148" x2="80573" y2="28333"/>
                        <a14:foregroundMark x1="80573" y1="28333" x2="85156" y2="14907"/>
                        <a14:foregroundMark x1="85156" y1="14907" x2="88698" y2="10000"/>
                        <a14:foregroundMark x1="88698" y1="10000" x2="94323" y2="16204"/>
                        <a14:foregroundMark x1="94323" y1="16204" x2="99167" y2="28796"/>
                        <a14:foregroundMark x1="71875" y1="49352" x2="73542" y2="41204"/>
                        <a14:foregroundMark x1="73542" y1="41204" x2="75625" y2="47685"/>
                        <a14:foregroundMark x1="73229" y1="40648" x2="73646" y2="37870"/>
                        <a14:foregroundMark x1="79583" y1="30741" x2="77188" y2="40463"/>
                        <a14:foregroundMark x1="88229" y1="10648" x2="91042" y2="2685"/>
                        <a14:foregroundMark x1="91042" y1="2685" x2="94635" y2="15000"/>
                        <a14:foregroundMark x1="96094" y1="97870" x2="98646" y2="99074"/>
                        <a14:foregroundMark x1="67448" y1="68519" x2="67031" y2="61296"/>
                        <a14:foregroundMark x1="67031" y1="61296" x2="67240" y2="60741"/>
                        <a14:foregroundMark x1="66719" y1="73611" x2="66458" y2="65185"/>
                        <a14:foregroundMark x1="66458" y1="65185" x2="67552" y2="59537"/>
                        <a14:foregroundMark x1="66354" y1="84537" x2="64688" y2="81944"/>
                        <a14:foregroundMark x1="65365" y1="86481" x2="64271" y2="83611"/>
                        <a14:foregroundMark x1="77292" y1="33148" x2="76510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42"/>
          <a:stretch/>
        </p:blipFill>
        <p:spPr>
          <a:xfrm>
            <a:off x="5124387" y="857250"/>
            <a:ext cx="3437299" cy="5143501"/>
          </a:xfrm>
          <a:prstGeom prst="rect">
            <a:avLst/>
          </a:prstGeom>
        </p:spPr>
      </p:pic>
      <p:pic>
        <p:nvPicPr>
          <p:cNvPr id="8" name="Объект 9">
            <a:extLst>
              <a:ext uri="{FF2B5EF4-FFF2-40B4-BE49-F238E27FC236}">
                <a16:creationId xmlns:a16="http://schemas.microsoft.com/office/drawing/2014/main" id="{398921FA-62BB-3969-E059-40D6E8A117C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7203" t="20435" r="26883" b="32547"/>
          <a:stretch/>
        </p:blipFill>
        <p:spPr>
          <a:xfrm>
            <a:off x="7993965" y="857250"/>
            <a:ext cx="1150035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73A1201-BC8C-710B-708D-107D455F8AE0}"/>
              </a:ext>
            </a:extLst>
          </p:cNvPr>
          <p:cNvSpPr/>
          <p:nvPr/>
        </p:nvSpPr>
        <p:spPr>
          <a:xfrm>
            <a:off x="137171" y="2690586"/>
            <a:ext cx="5810448" cy="2100575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uk-UA" sz="3000" b="1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«ВОЗВРАЩЕНИЕ  К АЛТАРЮ»</a:t>
            </a:r>
          </a:p>
          <a:p>
            <a:pPr algn="ctr" defTabSz="685800">
              <a:defRPr/>
            </a:pPr>
            <a:endParaRPr lang="uk-UA" sz="2700" dirty="0">
              <a:ln w="0"/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defRPr/>
            </a:pPr>
            <a:r>
              <a:rPr lang="uk-UA" sz="1500" b="1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ИНИЦИАТИВА, ОБЪЕДИНЯЮЩАЯ </a:t>
            </a:r>
          </a:p>
          <a:p>
            <a:pPr algn="ctr" defTabSz="685800">
              <a:defRPr/>
            </a:pPr>
            <a:r>
              <a:rPr lang="uk-UA" sz="1500" b="1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ОТДЕЛЫ ЦЕРКВИ, </a:t>
            </a:r>
          </a:p>
          <a:p>
            <a:pPr algn="ctr" defTabSz="685800">
              <a:defRPr/>
            </a:pPr>
            <a:r>
              <a:rPr lang="uk-UA" sz="1500" b="1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ОРИЕНТИРОВАННАЯ НА ВОЗРОЖДЕНИЕ </a:t>
            </a:r>
          </a:p>
          <a:p>
            <a:pPr algn="ctr" defTabSz="685800">
              <a:defRPr/>
            </a:pPr>
            <a:r>
              <a:rPr lang="uk-UA" sz="1500" b="1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ЛИЧНОГО, СЕМЕЙНОГО И ЦЕРКОВНОГО </a:t>
            </a:r>
          </a:p>
          <a:p>
            <a:pPr algn="ctr" defTabSz="685800">
              <a:defRPr/>
            </a:pPr>
            <a:r>
              <a:rPr lang="uk-UA" sz="1500" b="1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АЛТАРЯ</a:t>
            </a:r>
            <a:endParaRPr lang="en-US" sz="1500" b="1" dirty="0">
              <a:ln w="0"/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845794-9E75-0964-B8E4-F4628C525A2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617" t="39743" r="65621" b="3268"/>
          <a:stretch/>
        </p:blipFill>
        <p:spPr>
          <a:xfrm>
            <a:off x="333146" y="857250"/>
            <a:ext cx="666293" cy="13444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39D99C2-E36B-E45D-862E-37E2902EB8C7}"/>
              </a:ext>
            </a:extLst>
          </p:cNvPr>
          <p:cNvSpPr txBox="1"/>
          <p:nvPr/>
        </p:nvSpPr>
        <p:spPr>
          <a:xfrm>
            <a:off x="137171" y="1008522"/>
            <a:ext cx="72744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Инициатива  Всемирной Церкви АСД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E37A82-515E-9280-78EE-173ABB362C16}"/>
              </a:ext>
            </a:extLst>
          </p:cNvPr>
          <p:cNvSpPr txBox="1"/>
          <p:nvPr/>
        </p:nvSpPr>
        <p:spPr>
          <a:xfrm>
            <a:off x="333146" y="5475452"/>
            <a:ext cx="518764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sz="13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Ежедневное время для Бога в каждом сердце, доме и общине</a:t>
            </a:r>
          </a:p>
        </p:txBody>
      </p:sp>
    </p:spTree>
    <p:extLst>
      <p:ext uri="{BB962C8B-B14F-4D97-AF65-F5344CB8AC3E}">
        <p14:creationId xmlns:p14="http://schemas.microsoft.com/office/powerpoint/2010/main" val="1893095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2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41"/>
          <a:stretch/>
        </p:blipFill>
        <p:spPr>
          <a:xfrm>
            <a:off x="0" y="794394"/>
            <a:ext cx="8028770" cy="5206358"/>
          </a:xfrm>
        </p:spPr>
      </p:pic>
      <p:pic>
        <p:nvPicPr>
          <p:cNvPr id="8" name="Объект 9">
            <a:extLst>
              <a:ext uri="{FF2B5EF4-FFF2-40B4-BE49-F238E27FC236}">
                <a16:creationId xmlns:a16="http://schemas.microsoft.com/office/drawing/2014/main" id="{367E3E48-B94D-ACB2-2811-F30382A8EA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03" t="20435" r="26883" b="32547"/>
          <a:stretch/>
        </p:blipFill>
        <p:spPr>
          <a:xfrm>
            <a:off x="7993965" y="794394"/>
            <a:ext cx="1164089" cy="52063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77E2F9-1599-42CE-3469-3857154F3D2E}"/>
              </a:ext>
            </a:extLst>
          </p:cNvPr>
          <p:cNvSpPr txBox="1"/>
          <p:nvPr/>
        </p:nvSpPr>
        <p:spPr>
          <a:xfrm>
            <a:off x="0" y="5555776"/>
            <a:ext cx="518764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sz="135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Ежедневное время для Бога в каждом сердце, доме и общине</a:t>
            </a:r>
          </a:p>
          <a:p>
            <a:pPr algn="ctr" defTabSz="685800">
              <a:defRPr/>
            </a:pPr>
            <a:r>
              <a:rPr lang="ru-RU" sz="13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050173-38BA-3E06-ED83-DD14E0591EA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617" t="39743" r="65621" b="3268"/>
          <a:stretch/>
        </p:blipFill>
        <p:spPr>
          <a:xfrm>
            <a:off x="0" y="857250"/>
            <a:ext cx="666293" cy="13444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393B657-FC71-C165-26E0-1ADA8F5550CC}"/>
              </a:ext>
            </a:extLst>
          </p:cNvPr>
          <p:cNvSpPr txBox="1"/>
          <p:nvPr/>
        </p:nvSpPr>
        <p:spPr>
          <a:xfrm>
            <a:off x="576540" y="2185662"/>
            <a:ext cx="461110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жить каждый день, будучи учеником Иисуса?</a:t>
            </a:r>
            <a:endParaRPr lang="ru-RU" sz="3600" kern="1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0C3014-0640-A355-1C07-394E8EA19051}"/>
              </a:ext>
            </a:extLst>
          </p:cNvPr>
          <p:cNvSpPr txBox="1"/>
          <p:nvPr/>
        </p:nvSpPr>
        <p:spPr>
          <a:xfrm>
            <a:off x="1528481" y="1031607"/>
            <a:ext cx="4227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Инициатива Всемирной Церкви АСД</a:t>
            </a:r>
          </a:p>
        </p:txBody>
      </p:sp>
    </p:spTree>
    <p:extLst>
      <p:ext uri="{BB962C8B-B14F-4D97-AF65-F5344CB8AC3E}">
        <p14:creationId xmlns:p14="http://schemas.microsoft.com/office/powerpoint/2010/main" val="18996654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2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41"/>
          <a:stretch/>
        </p:blipFill>
        <p:spPr>
          <a:xfrm>
            <a:off x="0" y="794394"/>
            <a:ext cx="8028770" cy="5206358"/>
          </a:xfrm>
        </p:spPr>
      </p:pic>
      <p:pic>
        <p:nvPicPr>
          <p:cNvPr id="8" name="Объект 9">
            <a:extLst>
              <a:ext uri="{FF2B5EF4-FFF2-40B4-BE49-F238E27FC236}">
                <a16:creationId xmlns:a16="http://schemas.microsoft.com/office/drawing/2014/main" id="{367E3E48-B94D-ACB2-2811-F30382A8EA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03" t="20435" r="26883" b="32547"/>
          <a:stretch/>
        </p:blipFill>
        <p:spPr>
          <a:xfrm>
            <a:off x="7993965" y="794392"/>
            <a:ext cx="1164089" cy="52063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77E2F9-1599-42CE-3469-3857154F3D2E}"/>
              </a:ext>
            </a:extLst>
          </p:cNvPr>
          <p:cNvSpPr txBox="1"/>
          <p:nvPr/>
        </p:nvSpPr>
        <p:spPr>
          <a:xfrm>
            <a:off x="0" y="5555776"/>
            <a:ext cx="518764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sz="135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Ежедневное время для Бога в каждом сердце, доме и общине</a:t>
            </a:r>
          </a:p>
          <a:p>
            <a:pPr algn="ctr" defTabSz="685800">
              <a:defRPr/>
            </a:pPr>
            <a:r>
              <a:rPr lang="ru-RU" sz="135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050173-38BA-3E06-ED83-DD14E0591EA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617" t="39743" r="65621" b="3268"/>
          <a:stretch/>
        </p:blipFill>
        <p:spPr>
          <a:xfrm>
            <a:off x="0" y="857250"/>
            <a:ext cx="666293" cy="13444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4AE59B-1804-C3E2-457A-5A44618C6B3E}"/>
              </a:ext>
            </a:extLst>
          </p:cNvPr>
          <p:cNvSpPr txBox="1"/>
          <p:nvPr/>
        </p:nvSpPr>
        <p:spPr>
          <a:xfrm>
            <a:off x="628650" y="1135413"/>
            <a:ext cx="464559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«Возвращение к алтарю» - </a:t>
            </a:r>
            <a:r>
              <a:rPr lang="ru-RU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это Божий призыв подражать Сыну Божьему: начинать </a:t>
            </a:r>
            <a:r>
              <a:rPr lang="ru-RU" sz="24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каждый день с Ним</a:t>
            </a:r>
            <a:r>
              <a:rPr lang="ru-RU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24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проживать с Ним </a:t>
            </a:r>
            <a:r>
              <a:rPr lang="ru-RU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каждое мгновение дня и </a:t>
            </a:r>
            <a:r>
              <a:rPr lang="ru-RU" sz="24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заканчивать каждый день </a:t>
            </a:r>
            <a:r>
              <a:rPr lang="ru-RU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Нем. Где бы мы ни откликались на этот призыв, </a:t>
            </a:r>
            <a:r>
              <a:rPr lang="ru-RU" sz="24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главное место для каждого – </a:t>
            </a:r>
          </a:p>
          <a:p>
            <a:r>
              <a:rPr lang="ru-RU" sz="24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это наш личный алтарь!</a:t>
            </a:r>
            <a:r>
              <a:rPr lang="ru-RU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Мы должны «Жить у алтаря» </a:t>
            </a:r>
            <a:r>
              <a:rPr lang="ru-RU" sz="1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(Эллен  Уайт, СЦ т.1 169 стр.). </a:t>
            </a:r>
            <a:endParaRPr lang="ru-RU" sz="24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1643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2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41"/>
          <a:stretch/>
        </p:blipFill>
        <p:spPr>
          <a:xfrm>
            <a:off x="0" y="794394"/>
            <a:ext cx="8028770" cy="5206358"/>
          </a:xfrm>
        </p:spPr>
      </p:pic>
      <p:pic>
        <p:nvPicPr>
          <p:cNvPr id="8" name="Объект 9">
            <a:extLst>
              <a:ext uri="{FF2B5EF4-FFF2-40B4-BE49-F238E27FC236}">
                <a16:creationId xmlns:a16="http://schemas.microsoft.com/office/drawing/2014/main" id="{367E3E48-B94D-ACB2-2811-F30382A8EA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203" t="20435" r="26883" b="32547"/>
          <a:stretch/>
        </p:blipFill>
        <p:spPr>
          <a:xfrm>
            <a:off x="7993965" y="794394"/>
            <a:ext cx="1164089" cy="52063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77E2F9-1599-42CE-3469-3857154F3D2E}"/>
              </a:ext>
            </a:extLst>
          </p:cNvPr>
          <p:cNvSpPr txBox="1"/>
          <p:nvPr/>
        </p:nvSpPr>
        <p:spPr>
          <a:xfrm>
            <a:off x="0" y="5555776"/>
            <a:ext cx="518764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sz="135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Ежедневное время для Бога в каждом сердце, доме и общине</a:t>
            </a:r>
          </a:p>
          <a:p>
            <a:pPr algn="ctr" defTabSz="685800">
              <a:defRPr/>
            </a:pPr>
            <a:r>
              <a:rPr lang="ru-RU" sz="13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050173-38BA-3E06-ED83-DD14E0591E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617" t="39743" r="65621" b="3268"/>
          <a:stretch/>
        </p:blipFill>
        <p:spPr>
          <a:xfrm>
            <a:off x="0" y="857250"/>
            <a:ext cx="666293" cy="13444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5390017-5A65-8F26-3FAD-65E0301356C5}"/>
              </a:ext>
            </a:extLst>
          </p:cNvPr>
          <p:cNvSpPr txBox="1"/>
          <p:nvPr/>
        </p:nvSpPr>
        <p:spPr>
          <a:xfrm>
            <a:off x="1012478" y="949117"/>
            <a:ext cx="46455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Инициатива Всемирной Церкви АСД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B576A8-C068-91AE-7B58-73105173D9B3}"/>
              </a:ext>
            </a:extLst>
          </p:cNvPr>
          <p:cNvSpPr txBox="1"/>
          <p:nvPr/>
        </p:nvSpPr>
        <p:spPr>
          <a:xfrm>
            <a:off x="0" y="1891934"/>
            <a:ext cx="9417963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sz="2400" b="1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7 принципов инициативы:</a:t>
            </a:r>
          </a:p>
          <a:p>
            <a:pPr algn="just"/>
            <a:endParaRPr lang="ru-RU" sz="1050" b="1" kern="1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Принцип-1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 Приходите к Иисусу такими, какие вы есть </a:t>
            </a: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Adobe Garamond Pro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Принцип-2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 Почитайте Иисуса, как своего Господа 					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Adobe Garamond Pro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Принцип-3: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Открывайте Иисуса в Его Слове и молитве 			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Adobe Garamond Pro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Принцип-4: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Принимайте ежедневное крещение </a:t>
            </a: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Святым Духом 	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Adobe Garamond Pro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Принцип-5: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Любите жертвенно свою семью  					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Adobe Garamond Pro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Принцип-6: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Делайте других учениками Иисуса					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Adobe Garamond Pro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Принцип-7:  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Живите в соответствии с миссией,</a:t>
            </a: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дарованной вам Богом </a:t>
            </a:r>
            <a:r>
              <a:rPr lang="ru-RU" b="1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350" dirty="0"/>
          </a:p>
        </p:txBody>
      </p:sp>
    </p:spTree>
    <p:extLst>
      <p:ext uri="{BB962C8B-B14F-4D97-AF65-F5344CB8AC3E}">
        <p14:creationId xmlns:p14="http://schemas.microsoft.com/office/powerpoint/2010/main" val="1136049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2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41"/>
          <a:stretch/>
        </p:blipFill>
        <p:spPr>
          <a:xfrm>
            <a:off x="0" y="794394"/>
            <a:ext cx="8028770" cy="5206358"/>
          </a:xfrm>
        </p:spPr>
      </p:pic>
      <p:pic>
        <p:nvPicPr>
          <p:cNvPr id="8" name="Объект 9">
            <a:extLst>
              <a:ext uri="{FF2B5EF4-FFF2-40B4-BE49-F238E27FC236}">
                <a16:creationId xmlns:a16="http://schemas.microsoft.com/office/drawing/2014/main" id="{367E3E48-B94D-ACB2-2811-F30382A8EA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203" t="20435" r="26883" b="32547"/>
          <a:stretch/>
        </p:blipFill>
        <p:spPr>
          <a:xfrm>
            <a:off x="7993965" y="794392"/>
            <a:ext cx="1164089" cy="52063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77E2F9-1599-42CE-3469-3857154F3D2E}"/>
              </a:ext>
            </a:extLst>
          </p:cNvPr>
          <p:cNvSpPr txBox="1"/>
          <p:nvPr/>
        </p:nvSpPr>
        <p:spPr>
          <a:xfrm>
            <a:off x="0" y="5555776"/>
            <a:ext cx="518764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sz="135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Ежедневное время для Бога в каждом сердце, доме и общине</a:t>
            </a:r>
          </a:p>
          <a:p>
            <a:pPr algn="ctr" defTabSz="685800">
              <a:defRPr/>
            </a:pPr>
            <a:r>
              <a:rPr lang="ru-RU" sz="135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050173-38BA-3E06-ED83-DD14E0591E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617" t="39743" r="65621" b="3268"/>
          <a:stretch/>
        </p:blipFill>
        <p:spPr>
          <a:xfrm>
            <a:off x="0" y="857250"/>
            <a:ext cx="666293" cy="13444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5390017-5A65-8F26-3FAD-65E0301356C5}"/>
              </a:ext>
            </a:extLst>
          </p:cNvPr>
          <p:cNvSpPr txBox="1"/>
          <p:nvPr/>
        </p:nvSpPr>
        <p:spPr>
          <a:xfrm>
            <a:off x="2418074" y="1006880"/>
            <a:ext cx="46455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182F9A-AE03-F6D3-9589-4FD52EE82A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424" y="1068844"/>
            <a:ext cx="882170" cy="14093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2F4DD51-BB77-1344-E8E3-CCAC1B319B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5068" y="1386489"/>
            <a:ext cx="882169" cy="140931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7A8486D-D667-5C15-B307-1A1E8EAE8B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99685" y="1668304"/>
            <a:ext cx="900778" cy="143904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E1A3A98-0E18-7240-9A47-EA43A2F8BD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88325" y="1833986"/>
            <a:ext cx="900778" cy="143904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92622BE-3C8F-0305-96E2-8BC63D24F3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3146" y="2934172"/>
            <a:ext cx="796821" cy="127297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0519CE0-B008-05CC-6A97-E983CC3FAD9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24991" y="3131745"/>
            <a:ext cx="796821" cy="127626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342C510-459D-B67C-F372-8B0C3CB5825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84441" y="3909356"/>
            <a:ext cx="900778" cy="143904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AE40951-9F34-6F6A-8907-890B9D5204A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04715" y="3639654"/>
            <a:ext cx="796823" cy="127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4068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2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41"/>
          <a:stretch/>
        </p:blipFill>
        <p:spPr>
          <a:xfrm>
            <a:off x="0" y="659568"/>
            <a:ext cx="8028770" cy="5341184"/>
          </a:xfrm>
        </p:spPr>
      </p:pic>
      <p:pic>
        <p:nvPicPr>
          <p:cNvPr id="8" name="Объект 9">
            <a:extLst>
              <a:ext uri="{FF2B5EF4-FFF2-40B4-BE49-F238E27FC236}">
                <a16:creationId xmlns:a16="http://schemas.microsoft.com/office/drawing/2014/main" id="{367E3E48-B94D-ACB2-2811-F30382A8EA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203" t="20435" r="26883" b="32547"/>
          <a:stretch/>
        </p:blipFill>
        <p:spPr>
          <a:xfrm>
            <a:off x="7993965" y="659566"/>
            <a:ext cx="1194235" cy="53411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77E2F9-1599-42CE-3469-3857154F3D2E}"/>
              </a:ext>
            </a:extLst>
          </p:cNvPr>
          <p:cNvSpPr txBox="1"/>
          <p:nvPr/>
        </p:nvSpPr>
        <p:spPr>
          <a:xfrm>
            <a:off x="0" y="5555776"/>
            <a:ext cx="518764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sz="135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Ежедневное время для Бога в каждом сердце, доме и общине</a:t>
            </a:r>
          </a:p>
          <a:p>
            <a:pPr algn="ctr" defTabSz="685800">
              <a:defRPr/>
            </a:pPr>
            <a:r>
              <a:rPr lang="ru-RU" sz="135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050173-38BA-3E06-ED83-DD14E0591E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617" t="39743" r="65621" b="3268"/>
          <a:stretch/>
        </p:blipFill>
        <p:spPr>
          <a:xfrm>
            <a:off x="0" y="857250"/>
            <a:ext cx="666293" cy="13444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5390017-5A65-8F26-3FAD-65E0301356C5}"/>
              </a:ext>
            </a:extLst>
          </p:cNvPr>
          <p:cNvSpPr txBox="1"/>
          <p:nvPr/>
        </p:nvSpPr>
        <p:spPr>
          <a:xfrm>
            <a:off x="1012478" y="949117"/>
            <a:ext cx="46455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Инициатива Всемирной Церкви АСД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4BDD7E-7194-A51B-F0CC-C49A49EAAEE3}"/>
              </a:ext>
            </a:extLst>
          </p:cNvPr>
          <p:cNvSpPr txBox="1"/>
          <p:nvPr/>
        </p:nvSpPr>
        <p:spPr>
          <a:xfrm>
            <a:off x="473667" y="3082341"/>
            <a:ext cx="462043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prayer.</a:t>
            </a:r>
            <a:r>
              <a:rPr lang="ru-RU" sz="3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esd.adventist.org</a:t>
            </a:r>
            <a:r>
              <a:rPr lang="ru-RU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3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2536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2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41"/>
          <a:stretch/>
        </p:blipFill>
        <p:spPr>
          <a:xfrm>
            <a:off x="0" y="794393"/>
            <a:ext cx="8028770" cy="5210047"/>
          </a:xfrm>
        </p:spPr>
      </p:pic>
      <p:pic>
        <p:nvPicPr>
          <p:cNvPr id="8" name="Объект 9">
            <a:extLst>
              <a:ext uri="{FF2B5EF4-FFF2-40B4-BE49-F238E27FC236}">
                <a16:creationId xmlns:a16="http://schemas.microsoft.com/office/drawing/2014/main" id="{367E3E48-B94D-ACB2-2811-F30382A8EA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203" t="20435" r="26883" b="32547"/>
          <a:stretch/>
        </p:blipFill>
        <p:spPr>
          <a:xfrm>
            <a:off x="7993965" y="790703"/>
            <a:ext cx="1164914" cy="52100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77E2F9-1599-42CE-3469-3857154F3D2E}"/>
              </a:ext>
            </a:extLst>
          </p:cNvPr>
          <p:cNvSpPr txBox="1"/>
          <p:nvPr/>
        </p:nvSpPr>
        <p:spPr>
          <a:xfrm>
            <a:off x="0" y="5555776"/>
            <a:ext cx="518764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sz="135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Ежедневное время для Бога в каждом сердце, доме и общине</a:t>
            </a:r>
          </a:p>
          <a:p>
            <a:pPr algn="ctr" defTabSz="685800">
              <a:defRPr/>
            </a:pPr>
            <a:r>
              <a:rPr lang="ru-RU" sz="13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050173-38BA-3E06-ED83-DD14E0591E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617" t="39743" r="65621" b="3268"/>
          <a:stretch/>
        </p:blipFill>
        <p:spPr>
          <a:xfrm>
            <a:off x="0" y="857250"/>
            <a:ext cx="666293" cy="13444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393B657-FC71-C165-26E0-1ADA8F5550CC}"/>
              </a:ext>
            </a:extLst>
          </p:cNvPr>
          <p:cNvSpPr txBox="1"/>
          <p:nvPr/>
        </p:nvSpPr>
        <p:spPr>
          <a:xfrm>
            <a:off x="133889" y="2182089"/>
            <a:ext cx="5475158" cy="2759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53">
              <a:lnSpc>
                <a:spcPct val="115000"/>
              </a:lnSpc>
              <a:spcBef>
                <a:spcPts val="900"/>
              </a:spcBef>
              <a:spcAft>
                <a:spcPts val="600"/>
              </a:spcAft>
            </a:pPr>
            <a:r>
              <a:rPr lang="ru-RU" sz="3000" b="1" cap="all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«Возвращение к </a:t>
            </a:r>
          </a:p>
          <a:p>
            <a:pPr marR="953">
              <a:lnSpc>
                <a:spcPct val="115000"/>
              </a:lnSpc>
              <a:spcBef>
                <a:spcPts val="900"/>
              </a:spcBef>
              <a:spcAft>
                <a:spcPts val="600"/>
              </a:spcAft>
            </a:pPr>
            <a:r>
              <a:rPr lang="ru-RU" sz="3000" b="1" cap="all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алтарю» – </a:t>
            </a:r>
          </a:p>
          <a:p>
            <a:pPr marR="953">
              <a:lnSpc>
                <a:spcPct val="115000"/>
              </a:lnSpc>
              <a:spcBef>
                <a:spcPts val="900"/>
              </a:spcBef>
              <a:spcAft>
                <a:spcPts val="600"/>
              </a:spcAft>
            </a:pPr>
            <a:r>
              <a:rPr lang="ru-RU" sz="3000" b="1" cap="all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-это ПРЕОБРАЗОВАНИЕ,</a:t>
            </a:r>
          </a:p>
          <a:p>
            <a:pPr marR="953">
              <a:lnSpc>
                <a:spcPct val="115000"/>
              </a:lnSpc>
              <a:spcBef>
                <a:spcPts val="900"/>
              </a:spcBef>
              <a:spcAft>
                <a:spcPts val="600"/>
              </a:spcAft>
            </a:pPr>
            <a:r>
              <a:rPr lang="ru-RU" sz="3000" b="1" cap="all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ru-RU" sz="3000" b="1" cap="all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идущЕЕ</a:t>
            </a:r>
            <a:r>
              <a:rPr lang="ru-RU" sz="3000" b="1" cap="all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изнутри </a:t>
            </a:r>
            <a:endParaRPr lang="ru-RU" sz="3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0C3014-0640-A355-1C07-394E8EA19051}"/>
              </a:ext>
            </a:extLst>
          </p:cNvPr>
          <p:cNvSpPr txBox="1"/>
          <p:nvPr/>
        </p:nvSpPr>
        <p:spPr>
          <a:xfrm>
            <a:off x="839449" y="1031607"/>
            <a:ext cx="4769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Инициатива Всемирной Церкви АСД</a:t>
            </a:r>
          </a:p>
        </p:txBody>
      </p:sp>
    </p:spTree>
    <p:extLst>
      <p:ext uri="{BB962C8B-B14F-4D97-AF65-F5344CB8AC3E}">
        <p14:creationId xmlns:p14="http://schemas.microsoft.com/office/powerpoint/2010/main" val="20233037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2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41"/>
          <a:stretch/>
        </p:blipFill>
        <p:spPr>
          <a:xfrm>
            <a:off x="0" y="794392"/>
            <a:ext cx="8028770" cy="5206358"/>
          </a:xfrm>
        </p:spPr>
      </p:pic>
      <p:pic>
        <p:nvPicPr>
          <p:cNvPr id="8" name="Объект 9">
            <a:extLst>
              <a:ext uri="{FF2B5EF4-FFF2-40B4-BE49-F238E27FC236}">
                <a16:creationId xmlns:a16="http://schemas.microsoft.com/office/drawing/2014/main" id="{367E3E48-B94D-ACB2-2811-F30382A8EA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203" t="20435" r="26883" b="32547"/>
          <a:stretch/>
        </p:blipFill>
        <p:spPr>
          <a:xfrm>
            <a:off x="7993965" y="794392"/>
            <a:ext cx="1164089" cy="520635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050173-38BA-3E06-ED83-DD14E0591E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617" t="39743" r="65621" b="3268"/>
          <a:stretch/>
        </p:blipFill>
        <p:spPr>
          <a:xfrm>
            <a:off x="0" y="857250"/>
            <a:ext cx="666293" cy="13444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5390017-5A65-8F26-3FAD-65E0301356C5}"/>
              </a:ext>
            </a:extLst>
          </p:cNvPr>
          <p:cNvSpPr txBox="1"/>
          <p:nvPr/>
        </p:nvSpPr>
        <p:spPr>
          <a:xfrm>
            <a:off x="1115230" y="1027907"/>
            <a:ext cx="46455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Инициатива Всемирной Церкви АСД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159DFB-5EB1-A37B-5014-04324A53012D}"/>
              </a:ext>
            </a:extLst>
          </p:cNvPr>
          <p:cNvSpPr txBox="1"/>
          <p:nvPr/>
        </p:nvSpPr>
        <p:spPr>
          <a:xfrm>
            <a:off x="628650" y="1397239"/>
            <a:ext cx="487274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Основная задача инициативы «Возвращение к алтарю», заключается в том, чтобы Святой Дух вдохновил всех адвентистов, сделать поклонение Иисусу Христу центральным и постоянным элементом нашей жизни, и чтобы мы всегда поступали как Его ученики! Иисус есть наш Путь назад — к жертвеннику и престолу Бога!</a:t>
            </a:r>
            <a:endParaRPr lang="ru-RU" sz="2400" b="1" kern="1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0140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2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41"/>
          <a:stretch/>
        </p:blipFill>
        <p:spPr>
          <a:xfrm>
            <a:off x="0" y="794392"/>
            <a:ext cx="8028770" cy="5206358"/>
          </a:xfrm>
        </p:spPr>
      </p:pic>
      <p:pic>
        <p:nvPicPr>
          <p:cNvPr id="8" name="Объект 9">
            <a:extLst>
              <a:ext uri="{FF2B5EF4-FFF2-40B4-BE49-F238E27FC236}">
                <a16:creationId xmlns:a16="http://schemas.microsoft.com/office/drawing/2014/main" id="{367E3E48-B94D-ACB2-2811-F30382A8EA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203" t="20435" r="26883" b="32547"/>
          <a:stretch/>
        </p:blipFill>
        <p:spPr>
          <a:xfrm>
            <a:off x="7993965" y="794392"/>
            <a:ext cx="1164089" cy="520635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050173-38BA-3E06-ED83-DD14E0591E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617" t="39743" r="65621" b="3268"/>
          <a:stretch/>
        </p:blipFill>
        <p:spPr>
          <a:xfrm>
            <a:off x="0" y="857250"/>
            <a:ext cx="666293" cy="13444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5390017-5A65-8F26-3FAD-65E0301356C5}"/>
              </a:ext>
            </a:extLst>
          </p:cNvPr>
          <p:cNvSpPr txBox="1"/>
          <p:nvPr/>
        </p:nvSpPr>
        <p:spPr>
          <a:xfrm>
            <a:off x="1115230" y="1027907"/>
            <a:ext cx="46455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Инициатива Всемирной  Церкви АСД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977F28-68C7-FA3E-CA58-CC6F7D886616}"/>
              </a:ext>
            </a:extLst>
          </p:cNvPr>
          <p:cNvSpPr txBox="1"/>
          <p:nvPr/>
        </p:nvSpPr>
        <p:spPr>
          <a:xfrm>
            <a:off x="628649" y="1397239"/>
            <a:ext cx="5277475" cy="4431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Возвращение к алтарю» - это </a:t>
            </a:r>
            <a:r>
              <a:rPr lang="ru-RU" sz="24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обучение</a:t>
            </a:r>
            <a:r>
              <a:rPr lang="ru-RU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поощрение, осознание</a:t>
            </a:r>
            <a:r>
              <a:rPr lang="ru-RU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 </a:t>
            </a:r>
            <a:r>
              <a:rPr lang="ru-RU" sz="24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призыв</a:t>
            </a:r>
            <a:r>
              <a:rPr lang="ru-RU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 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личному</a:t>
            </a:r>
            <a:r>
              <a:rPr lang="ru-RU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 семейному и церковному поклонения членов Церкви Адвентистов Седьмого Дня.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Мы считаем, что этот вопрос настолько важным, что он должен стать приоритетным для всех организаций Церкви, благодаря постоянным и скоординированным усилиям (ГК)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27032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2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41"/>
          <a:stretch/>
        </p:blipFill>
        <p:spPr>
          <a:xfrm>
            <a:off x="0" y="825821"/>
            <a:ext cx="8028770" cy="5206358"/>
          </a:xfrm>
        </p:spPr>
      </p:pic>
      <p:pic>
        <p:nvPicPr>
          <p:cNvPr id="8" name="Объект 9">
            <a:extLst>
              <a:ext uri="{FF2B5EF4-FFF2-40B4-BE49-F238E27FC236}">
                <a16:creationId xmlns:a16="http://schemas.microsoft.com/office/drawing/2014/main" id="{367E3E48-B94D-ACB2-2811-F30382A8EA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203" t="20435" r="26883" b="32547"/>
          <a:stretch/>
        </p:blipFill>
        <p:spPr>
          <a:xfrm>
            <a:off x="7993965" y="794392"/>
            <a:ext cx="1164089" cy="520635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050173-38BA-3E06-ED83-DD14E0591E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617" t="39743" r="65621" b="3268"/>
          <a:stretch/>
        </p:blipFill>
        <p:spPr>
          <a:xfrm>
            <a:off x="0" y="857250"/>
            <a:ext cx="666293" cy="13444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5390017-5A65-8F26-3FAD-65E0301356C5}"/>
              </a:ext>
            </a:extLst>
          </p:cNvPr>
          <p:cNvSpPr txBox="1"/>
          <p:nvPr/>
        </p:nvSpPr>
        <p:spPr>
          <a:xfrm>
            <a:off x="1115230" y="1027907"/>
            <a:ext cx="46455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Инициатива Всемирной  Церкви АСД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D0CB3A-BF92-9FDC-9D5D-F446B6C8B5E7}"/>
              </a:ext>
            </a:extLst>
          </p:cNvPr>
          <p:cNvSpPr txBox="1"/>
          <p:nvPr/>
        </p:nvSpPr>
        <p:spPr>
          <a:xfrm>
            <a:off x="333146" y="2768501"/>
            <a:ext cx="479406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ВОЗВРАТИТЕСЬ </a:t>
            </a:r>
          </a:p>
          <a:p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ЖИВИТЕ </a:t>
            </a: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АЛТАРЯ!</a:t>
            </a:r>
          </a:p>
        </p:txBody>
      </p:sp>
    </p:spTree>
    <p:extLst>
      <p:ext uri="{BB962C8B-B14F-4D97-AF65-F5344CB8AC3E}">
        <p14:creationId xmlns:p14="http://schemas.microsoft.com/office/powerpoint/2010/main" val="36109881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E0A1E8-9062-7B0C-C98B-BB99C0836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C1E97BCE-83BA-DE6E-AEF9-C74C2AFE52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197"/>
                    </a14:imgEffect>
                  </a14:imgLayer>
                </a14:imgProps>
              </a:ext>
            </a:extLst>
          </a:blip>
          <a:srcRect t="5999" b="29848"/>
          <a:stretch/>
        </p:blipFill>
        <p:spPr>
          <a:xfrm>
            <a:off x="-1" y="857250"/>
            <a:ext cx="7783185" cy="4993148"/>
          </a:xfrm>
        </p:spPr>
      </p:pic>
      <p:pic>
        <p:nvPicPr>
          <p:cNvPr id="17" name="Content Placeholder 3">
            <a:extLst>
              <a:ext uri="{FF2B5EF4-FFF2-40B4-BE49-F238E27FC236}">
                <a16:creationId xmlns:a16="http://schemas.microsoft.com/office/drawing/2014/main" id="{65A5FC4F-F7DF-272D-EF3C-C13946E9EF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3" b="99074" l="63750" r="99167">
                        <a14:foregroundMark x1="79427" y1="95000" x2="79427" y2="95000"/>
                        <a14:foregroundMark x1="79427" y1="95000" x2="89323" y2="91944"/>
                        <a14:foregroundMark x1="89323" y1="91944" x2="95521" y2="94722"/>
                        <a14:foregroundMark x1="76042" y1="98796" x2="71771" y2="98704"/>
                        <a14:foregroundMark x1="71771" y1="98704" x2="69948" y2="95000"/>
                        <a14:foregroundMark x1="71615" y1="94537" x2="69271" y2="87315"/>
                        <a14:foregroundMark x1="69271" y1="87315" x2="68229" y2="59167"/>
                        <a14:foregroundMark x1="68229" y1="59167" x2="72813" y2="48889"/>
                        <a14:foregroundMark x1="72813" y1="48889" x2="76302" y2="52593"/>
                        <a14:foregroundMark x1="76302" y1="52593" x2="76302" y2="52593"/>
                        <a14:foregroundMark x1="66719" y1="88148" x2="64427" y2="82315"/>
                        <a14:foregroundMark x1="65208" y1="83796" x2="64271" y2="80926"/>
                        <a14:foregroundMark x1="64323" y1="82593" x2="63906" y2="80185"/>
                        <a14:foregroundMark x1="77552" y1="48148" x2="80573" y2="28333"/>
                        <a14:foregroundMark x1="80573" y1="28333" x2="85156" y2="14907"/>
                        <a14:foregroundMark x1="85156" y1="14907" x2="88698" y2="10000"/>
                        <a14:foregroundMark x1="88698" y1="10000" x2="94323" y2="16204"/>
                        <a14:foregroundMark x1="94323" y1="16204" x2="99167" y2="28796"/>
                        <a14:foregroundMark x1="71875" y1="49352" x2="73542" y2="41204"/>
                        <a14:foregroundMark x1="73542" y1="41204" x2="75625" y2="47685"/>
                        <a14:foregroundMark x1="73229" y1="40648" x2="73646" y2="37870"/>
                        <a14:foregroundMark x1="79583" y1="30741" x2="77188" y2="40463"/>
                        <a14:foregroundMark x1="88229" y1="10648" x2="91042" y2="2685"/>
                        <a14:foregroundMark x1="91042" y1="2685" x2="94635" y2="15000"/>
                        <a14:foregroundMark x1="96094" y1="97870" x2="98646" y2="99074"/>
                        <a14:foregroundMark x1="67448" y1="68519" x2="67031" y2="61296"/>
                        <a14:foregroundMark x1="67031" y1="61296" x2="67240" y2="60741"/>
                        <a14:foregroundMark x1="66719" y1="73611" x2="66458" y2="65185"/>
                        <a14:foregroundMark x1="66458" y1="65185" x2="67552" y2="59537"/>
                        <a14:foregroundMark x1="66354" y1="84537" x2="64688" y2="81944"/>
                        <a14:foregroundMark x1="65365" y1="86481" x2="64271" y2="83611"/>
                        <a14:foregroundMark x1="77292" y1="33148" x2="76510" y2="4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42"/>
          <a:stretch/>
        </p:blipFill>
        <p:spPr>
          <a:xfrm>
            <a:off x="5124387" y="857250"/>
            <a:ext cx="3437299" cy="5143501"/>
          </a:xfrm>
          <a:prstGeom prst="rect">
            <a:avLst/>
          </a:prstGeom>
        </p:spPr>
      </p:pic>
      <p:pic>
        <p:nvPicPr>
          <p:cNvPr id="8" name="Объект 9">
            <a:extLst>
              <a:ext uri="{FF2B5EF4-FFF2-40B4-BE49-F238E27FC236}">
                <a16:creationId xmlns:a16="http://schemas.microsoft.com/office/drawing/2014/main" id="{398921FA-62BB-3969-E059-40D6E8A117C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7203" t="20435" r="26883" b="32547"/>
          <a:stretch/>
        </p:blipFill>
        <p:spPr>
          <a:xfrm>
            <a:off x="7993965" y="857250"/>
            <a:ext cx="1150035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73A1201-BC8C-710B-708D-107D455F8AE0}"/>
              </a:ext>
            </a:extLst>
          </p:cNvPr>
          <p:cNvSpPr/>
          <p:nvPr/>
        </p:nvSpPr>
        <p:spPr>
          <a:xfrm>
            <a:off x="137171" y="2690586"/>
            <a:ext cx="5810448" cy="2100575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0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«ВОЗВРАЩЕНИЕ  К АЛТАРЮ»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2700" b="0" i="0" u="none" strike="noStrike" kern="1200" cap="none" spc="0" normalizeH="0" baseline="0" noProof="0" dirty="0">
              <a:ln w="0"/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5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ИНИЦИАТИВА, ОБЪЕДИНЯЮЩАЯ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5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ВСЕ ОТДЕЛЫ ЦЕРКВИ,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5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ОРИЕНТИРОВАННАЯ НА ВОЗРОЖДЕНИЕ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5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ЛИЧНОГО, СЕМЕЙНОГО И ЦЕРКОВНОГО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5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АЛТАРЯ</a:t>
            </a:r>
            <a:endParaRPr kumimoji="0" lang="en-US" sz="1500" b="1" i="0" u="none" strike="noStrike" kern="1200" cap="none" spc="0" normalizeH="0" baseline="0" noProof="0" dirty="0">
              <a:ln w="0"/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845794-9E75-0964-B8E4-F4628C525A2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617" t="39743" r="65621" b="3268"/>
          <a:stretch/>
        </p:blipFill>
        <p:spPr>
          <a:xfrm>
            <a:off x="333146" y="857250"/>
            <a:ext cx="666293" cy="13444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39D99C2-E36B-E45D-862E-37E2902EB8C7}"/>
              </a:ext>
            </a:extLst>
          </p:cNvPr>
          <p:cNvSpPr txBox="1"/>
          <p:nvPr/>
        </p:nvSpPr>
        <p:spPr>
          <a:xfrm>
            <a:off x="137171" y="1008522"/>
            <a:ext cx="72744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Инициатива  Всемирной Церкви АСД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E37A82-515E-9280-78EE-173ABB362C16}"/>
              </a:ext>
            </a:extLst>
          </p:cNvPr>
          <p:cNvSpPr txBox="1"/>
          <p:nvPr/>
        </p:nvSpPr>
        <p:spPr>
          <a:xfrm>
            <a:off x="333146" y="5475452"/>
            <a:ext cx="518764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Ежедневное время для Бога в каждом сердце, доме и общине</a:t>
            </a:r>
          </a:p>
        </p:txBody>
      </p:sp>
    </p:spTree>
    <p:extLst>
      <p:ext uri="{BB962C8B-B14F-4D97-AF65-F5344CB8AC3E}">
        <p14:creationId xmlns:p14="http://schemas.microsoft.com/office/powerpoint/2010/main" val="2721876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2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41"/>
          <a:stretch/>
        </p:blipFill>
        <p:spPr>
          <a:xfrm>
            <a:off x="18592" y="786783"/>
            <a:ext cx="8028770" cy="5143501"/>
          </a:xfrm>
        </p:spPr>
      </p:pic>
      <p:pic>
        <p:nvPicPr>
          <p:cNvPr id="8" name="Объект 9">
            <a:extLst>
              <a:ext uri="{FF2B5EF4-FFF2-40B4-BE49-F238E27FC236}">
                <a16:creationId xmlns:a16="http://schemas.microsoft.com/office/drawing/2014/main" id="{367E3E48-B94D-ACB2-2811-F30382A8EA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03" t="20435" r="26883" b="32547"/>
          <a:stretch/>
        </p:blipFill>
        <p:spPr>
          <a:xfrm>
            <a:off x="8009719" y="786784"/>
            <a:ext cx="1150035" cy="51435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0335" y="907069"/>
            <a:ext cx="5810448" cy="946413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defRPr/>
            </a:pPr>
            <a:endParaRPr lang="uk-UA" sz="3000" b="1" dirty="0">
              <a:ln w="0"/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defRPr/>
            </a:pPr>
            <a:endParaRPr lang="uk-UA" sz="2700" dirty="0">
              <a:ln w="0"/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77E2F9-1599-42CE-3469-3857154F3D2E}"/>
              </a:ext>
            </a:extLst>
          </p:cNvPr>
          <p:cNvSpPr txBox="1"/>
          <p:nvPr/>
        </p:nvSpPr>
        <p:spPr>
          <a:xfrm>
            <a:off x="0" y="5555776"/>
            <a:ext cx="518764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sz="13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Ежедневное время для Бога в каждом сердце, доме и общине</a:t>
            </a:r>
          </a:p>
          <a:p>
            <a:pPr algn="ctr" defTabSz="685800">
              <a:defRPr/>
            </a:pPr>
            <a:r>
              <a:rPr lang="ru-RU" sz="13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050173-38BA-3E06-ED83-DD14E0591EA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617" t="39743" r="65621" b="3268"/>
          <a:stretch/>
        </p:blipFill>
        <p:spPr>
          <a:xfrm>
            <a:off x="0" y="857250"/>
            <a:ext cx="666293" cy="13444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2CC9883-0173-B99C-01A8-CE2D33E1C961}"/>
              </a:ext>
            </a:extLst>
          </p:cNvPr>
          <p:cNvSpPr txBox="1"/>
          <p:nvPr/>
        </p:nvSpPr>
        <p:spPr>
          <a:xfrm>
            <a:off x="105721" y="2363732"/>
            <a:ext cx="461110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Алта́рь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(Первоначально — сооружение для совершения жертвоприношений)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7421AB-3DC2-CDF9-35C7-764072CCF2D0}"/>
              </a:ext>
            </a:extLst>
          </p:cNvPr>
          <p:cNvSpPr txBox="1"/>
          <p:nvPr/>
        </p:nvSpPr>
        <p:spPr>
          <a:xfrm>
            <a:off x="1530575" y="2396701"/>
            <a:ext cx="5962154" cy="1413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sz="21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лат. </a:t>
            </a:r>
            <a:r>
              <a:rPr lang="e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 tooltip="altar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altare</a:t>
            </a:r>
            <a:r>
              <a:rPr lang="e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(</a:t>
            </a:r>
            <a:r>
              <a:rPr lang="en" sz="2800" i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 tooltip="altaria (страница не существует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altaria</a:t>
            </a:r>
            <a:r>
              <a:rPr lang="e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2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 tooltip="altariu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altarium</a:t>
            </a:r>
            <a:r>
              <a:rPr lang="e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жертвенник</a:t>
            </a:r>
            <a:br>
              <a:rPr lang="ru-RU" sz="21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1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7051EA-220D-49AA-9497-F626A0B805F8}"/>
              </a:ext>
            </a:extLst>
          </p:cNvPr>
          <p:cNvSpPr txBox="1"/>
          <p:nvPr/>
        </p:nvSpPr>
        <p:spPr>
          <a:xfrm>
            <a:off x="722840" y="1044703"/>
            <a:ext cx="46378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Инициатива  Всемирной Церкви АСД</a:t>
            </a:r>
          </a:p>
        </p:txBody>
      </p:sp>
    </p:spTree>
    <p:extLst>
      <p:ext uri="{BB962C8B-B14F-4D97-AF65-F5344CB8AC3E}">
        <p14:creationId xmlns:p14="http://schemas.microsoft.com/office/powerpoint/2010/main" val="278028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2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41"/>
          <a:stretch/>
        </p:blipFill>
        <p:spPr>
          <a:xfrm>
            <a:off x="0" y="786784"/>
            <a:ext cx="8028770" cy="5143501"/>
          </a:xfrm>
        </p:spPr>
      </p:pic>
      <p:pic>
        <p:nvPicPr>
          <p:cNvPr id="8" name="Объект 9">
            <a:extLst>
              <a:ext uri="{FF2B5EF4-FFF2-40B4-BE49-F238E27FC236}">
                <a16:creationId xmlns:a16="http://schemas.microsoft.com/office/drawing/2014/main" id="{367E3E48-B94D-ACB2-2811-F30382A8EA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03" t="20435" r="26883" b="32547"/>
          <a:stretch/>
        </p:blipFill>
        <p:spPr>
          <a:xfrm>
            <a:off x="8009719" y="786784"/>
            <a:ext cx="1150035" cy="51435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0335" y="907069"/>
            <a:ext cx="5810448" cy="946413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defRPr/>
            </a:pPr>
            <a:endParaRPr lang="uk-UA" sz="3000" b="1" dirty="0">
              <a:ln w="0"/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defRPr/>
            </a:pPr>
            <a:endParaRPr lang="uk-UA" sz="2700" dirty="0">
              <a:ln w="0"/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77E2F9-1599-42CE-3469-3857154F3D2E}"/>
              </a:ext>
            </a:extLst>
          </p:cNvPr>
          <p:cNvSpPr txBox="1"/>
          <p:nvPr/>
        </p:nvSpPr>
        <p:spPr>
          <a:xfrm>
            <a:off x="0" y="5555776"/>
            <a:ext cx="518764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sz="13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Ежедневное время для Бога в каждом сердце, доме и общине</a:t>
            </a:r>
          </a:p>
          <a:p>
            <a:pPr algn="ctr" defTabSz="685800">
              <a:defRPr/>
            </a:pPr>
            <a:r>
              <a:rPr lang="ru-RU" sz="13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050173-38BA-3E06-ED83-DD14E0591EA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617" t="39743" r="65621" b="3268"/>
          <a:stretch/>
        </p:blipFill>
        <p:spPr>
          <a:xfrm>
            <a:off x="0" y="857250"/>
            <a:ext cx="666293" cy="13444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77051EA-220D-49AA-9497-F626A0B805F8}"/>
              </a:ext>
            </a:extLst>
          </p:cNvPr>
          <p:cNvSpPr txBox="1"/>
          <p:nvPr/>
        </p:nvSpPr>
        <p:spPr>
          <a:xfrm>
            <a:off x="722840" y="1044703"/>
            <a:ext cx="46378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Инициатива  Всемирной Церкви АСД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5A8A58-6177-0AD8-6019-5AF4F946D3BC}"/>
              </a:ext>
            </a:extLst>
          </p:cNvPr>
          <p:cNvSpPr txBox="1"/>
          <p:nvPr/>
        </p:nvSpPr>
        <p:spPr>
          <a:xfrm>
            <a:off x="1168759" y="1575738"/>
            <a:ext cx="471315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Жертвенник – АЛТАРЬ </a:t>
            </a:r>
          </a:p>
          <a:p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172 раза в Библии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AA94C1-DB8B-6E72-BF96-FD8A9D7D95DE}"/>
              </a:ext>
            </a:extLst>
          </p:cNvPr>
          <p:cNvSpPr txBox="1"/>
          <p:nvPr/>
        </p:nvSpPr>
        <p:spPr>
          <a:xfrm>
            <a:off x="333146" y="2652956"/>
            <a:ext cx="4373761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Возвышенное место </a:t>
            </a:r>
          </a:p>
          <a:p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жертвы.</a:t>
            </a:r>
          </a:p>
          <a:p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Ной, Авраам, Иаков…</a:t>
            </a:r>
          </a:p>
          <a:p>
            <a:r>
              <a:rPr lang="ru-RU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</a:t>
            </a: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11:1 –</a:t>
            </a:r>
          </a:p>
          <a:p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…измерь жертвенник</a:t>
            </a:r>
          </a:p>
        </p:txBody>
      </p:sp>
    </p:spTree>
    <p:extLst>
      <p:ext uri="{BB962C8B-B14F-4D97-AF65-F5344CB8AC3E}">
        <p14:creationId xmlns:p14="http://schemas.microsoft.com/office/powerpoint/2010/main" val="3298691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2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41"/>
          <a:stretch/>
        </p:blipFill>
        <p:spPr>
          <a:xfrm>
            <a:off x="0" y="786784"/>
            <a:ext cx="8028770" cy="5143501"/>
          </a:xfrm>
        </p:spPr>
      </p:pic>
      <p:pic>
        <p:nvPicPr>
          <p:cNvPr id="8" name="Объект 9">
            <a:extLst>
              <a:ext uri="{FF2B5EF4-FFF2-40B4-BE49-F238E27FC236}">
                <a16:creationId xmlns:a16="http://schemas.microsoft.com/office/drawing/2014/main" id="{367E3E48-B94D-ACB2-2811-F30382A8EA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03" t="20435" r="26883" b="32547"/>
          <a:stretch/>
        </p:blipFill>
        <p:spPr>
          <a:xfrm>
            <a:off x="8009719" y="786784"/>
            <a:ext cx="1150035" cy="51435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0335" y="907069"/>
            <a:ext cx="5810448" cy="946413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defRPr/>
            </a:pPr>
            <a:endParaRPr lang="uk-UA" sz="3000" b="1" dirty="0">
              <a:ln w="0"/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defRPr/>
            </a:pPr>
            <a:endParaRPr lang="uk-UA" sz="2700" dirty="0">
              <a:ln w="0"/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050173-38BA-3E06-ED83-DD14E0591EA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617" t="39743" r="65621" b="3268"/>
          <a:stretch/>
        </p:blipFill>
        <p:spPr>
          <a:xfrm>
            <a:off x="0" y="857250"/>
            <a:ext cx="666293" cy="13444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77051EA-220D-49AA-9497-F626A0B805F8}"/>
              </a:ext>
            </a:extLst>
          </p:cNvPr>
          <p:cNvSpPr txBox="1"/>
          <p:nvPr/>
        </p:nvSpPr>
        <p:spPr>
          <a:xfrm>
            <a:off x="722840" y="1044703"/>
            <a:ext cx="46378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Инициатива  Всемирной Церкви АСД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5A8A58-6177-0AD8-6019-5AF4F946D3BC}"/>
              </a:ext>
            </a:extLst>
          </p:cNvPr>
          <p:cNvSpPr txBox="1"/>
          <p:nvPr/>
        </p:nvSpPr>
        <p:spPr>
          <a:xfrm>
            <a:off x="1723029" y="1298007"/>
            <a:ext cx="353814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Жертвенник – </a:t>
            </a:r>
          </a:p>
          <a:p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172 раза в Библии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9E05C25-64CD-2227-D230-D637554419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949" y="786785"/>
            <a:ext cx="7345770" cy="519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179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ld Testament 4, Lesson 4: Elijah and the Prophets of Baal - Seeds of Faith  Podcast">
            <a:extLst>
              <a:ext uri="{FF2B5EF4-FFF2-40B4-BE49-F238E27FC236}">
                <a16:creationId xmlns:a16="http://schemas.microsoft.com/office/drawing/2014/main" id="{0FA817C4-8EB3-E3F7-1993-2EA99257B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57250"/>
            <a:ext cx="38953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C9AAAA-F06F-A81D-C591-9934BCE1743A}"/>
              </a:ext>
            </a:extLst>
          </p:cNvPr>
          <p:cNvSpPr txBox="1"/>
          <p:nvPr/>
        </p:nvSpPr>
        <p:spPr>
          <a:xfrm>
            <a:off x="4030213" y="494675"/>
            <a:ext cx="4118733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«…Тогда Илия сказал всему народу: подойдите ко мне. </a:t>
            </a:r>
          </a:p>
          <a:p>
            <a:r>
              <a:rPr lang="ru-RU" sz="32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подошел весь народ к нему.</a:t>
            </a:r>
          </a:p>
          <a:p>
            <a:r>
              <a:rPr lang="ru-RU" sz="32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Он </a:t>
            </a:r>
            <a:r>
              <a:rPr lang="ru-RU" sz="32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восстановил разрушенный жертвенник Господень…»</a:t>
            </a:r>
          </a:p>
          <a:p>
            <a:r>
              <a:rPr lang="ru-RU" sz="2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1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100" b="1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3 Царств 18:3-32</a:t>
            </a:r>
          </a:p>
        </p:txBody>
      </p:sp>
      <p:pic>
        <p:nvPicPr>
          <p:cNvPr id="2" name="Объект 9">
            <a:extLst>
              <a:ext uri="{FF2B5EF4-FFF2-40B4-BE49-F238E27FC236}">
                <a16:creationId xmlns:a16="http://schemas.microsoft.com/office/drawing/2014/main" id="{E643467B-5F7E-16A2-B358-69F50B414C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203" t="20435" r="26883" b="32547"/>
          <a:stretch/>
        </p:blipFill>
        <p:spPr>
          <a:xfrm>
            <a:off x="8014035" y="0"/>
            <a:ext cx="12913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69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2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41"/>
          <a:stretch/>
        </p:blipFill>
        <p:spPr>
          <a:xfrm>
            <a:off x="0" y="794394"/>
            <a:ext cx="8028770" cy="5206358"/>
          </a:xfrm>
        </p:spPr>
      </p:pic>
      <p:pic>
        <p:nvPicPr>
          <p:cNvPr id="8" name="Объект 9">
            <a:extLst>
              <a:ext uri="{FF2B5EF4-FFF2-40B4-BE49-F238E27FC236}">
                <a16:creationId xmlns:a16="http://schemas.microsoft.com/office/drawing/2014/main" id="{367E3E48-B94D-ACB2-2811-F30382A8EA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03" t="20435" r="26883" b="32547"/>
          <a:stretch/>
        </p:blipFill>
        <p:spPr>
          <a:xfrm>
            <a:off x="7993965" y="794392"/>
            <a:ext cx="1164089" cy="52063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77E2F9-1599-42CE-3469-3857154F3D2E}"/>
              </a:ext>
            </a:extLst>
          </p:cNvPr>
          <p:cNvSpPr txBox="1"/>
          <p:nvPr/>
        </p:nvSpPr>
        <p:spPr>
          <a:xfrm>
            <a:off x="0" y="5555776"/>
            <a:ext cx="518764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sz="135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Ежедневное время для Бога в каждом сердце, доме и общине</a:t>
            </a:r>
          </a:p>
          <a:p>
            <a:pPr algn="ctr" defTabSz="685800">
              <a:defRPr/>
            </a:pPr>
            <a:r>
              <a:rPr lang="ru-RU" sz="135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050173-38BA-3E06-ED83-DD14E0591EA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617" t="39743" r="65621" b="3268"/>
          <a:stretch/>
        </p:blipFill>
        <p:spPr>
          <a:xfrm>
            <a:off x="0" y="857250"/>
            <a:ext cx="666293" cy="13444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5390017-5A65-8F26-3FAD-65E0301356C5}"/>
              </a:ext>
            </a:extLst>
          </p:cNvPr>
          <p:cNvSpPr txBox="1"/>
          <p:nvPr/>
        </p:nvSpPr>
        <p:spPr>
          <a:xfrm>
            <a:off x="1012478" y="949117"/>
            <a:ext cx="46455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Инициатива Всемирной Церкви АСД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B32038-D506-6567-DF8F-6E85834EF96B}"/>
              </a:ext>
            </a:extLst>
          </p:cNvPr>
          <p:cNvSpPr txBox="1"/>
          <p:nvPr/>
        </p:nvSpPr>
        <p:spPr>
          <a:xfrm>
            <a:off x="711328" y="1754342"/>
            <a:ext cx="4937570" cy="38625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«Иисус сказал им в ответ:</a:t>
            </a:r>
          </a:p>
          <a:p>
            <a:r>
              <a:rPr lang="ru-RU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правда, </a:t>
            </a:r>
            <a:r>
              <a:rPr lang="ru-RU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Илия должен прийти </a:t>
            </a:r>
          </a:p>
          <a:p>
            <a:r>
              <a:rPr lang="ru-RU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прежде </a:t>
            </a:r>
            <a:r>
              <a:rPr lang="ru-RU" sz="32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устроить всё;</a:t>
            </a:r>
          </a:p>
          <a:p>
            <a:r>
              <a:rPr lang="ru-RU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говорю вам, </a:t>
            </a:r>
          </a:p>
          <a:p>
            <a:r>
              <a:rPr lang="ru-RU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lang="ru-RU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Илия уже пришел</a:t>
            </a:r>
            <a:r>
              <a:rPr lang="ru-RU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ru-RU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Тогда ученики поняли,</a:t>
            </a:r>
          </a:p>
          <a:p>
            <a:r>
              <a:rPr lang="ru-RU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Он говорит им об </a:t>
            </a:r>
          </a:p>
          <a:p>
            <a:r>
              <a:rPr lang="ru-RU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Иоанне Крестителе</a:t>
            </a:r>
            <a:r>
              <a:rPr lang="ru-RU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Мат.17:10-13</a:t>
            </a:r>
          </a:p>
        </p:txBody>
      </p:sp>
    </p:spTree>
    <p:extLst>
      <p:ext uri="{BB962C8B-B14F-4D97-AF65-F5344CB8AC3E}">
        <p14:creationId xmlns:p14="http://schemas.microsoft.com/office/powerpoint/2010/main" val="22244245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 </a:t>
            </a:r>
            <a:r>
              <a:rPr lang="uk-UA" dirty="0" err="1"/>
              <a:t>Вторм</a:t>
            </a:r>
            <a:r>
              <a:rPr lang="uk-UA" dirty="0"/>
              <a:t> </a:t>
            </a:r>
            <a:r>
              <a:rPr lang="uk-UA" dirty="0" err="1"/>
              <a:t>пришествием</a:t>
            </a:r>
            <a:r>
              <a:rPr lang="uk-UA" dirty="0"/>
              <a:t> Христа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2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41"/>
          <a:stretch/>
        </p:blipFill>
        <p:spPr>
          <a:xfrm>
            <a:off x="0" y="794394"/>
            <a:ext cx="8028770" cy="5206358"/>
          </a:xfrm>
        </p:spPr>
      </p:pic>
      <p:pic>
        <p:nvPicPr>
          <p:cNvPr id="8" name="Объект 9">
            <a:extLst>
              <a:ext uri="{FF2B5EF4-FFF2-40B4-BE49-F238E27FC236}">
                <a16:creationId xmlns:a16="http://schemas.microsoft.com/office/drawing/2014/main" id="{367E3E48-B94D-ACB2-2811-F30382A8EA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03" t="20435" r="26883" b="32547"/>
          <a:stretch/>
        </p:blipFill>
        <p:spPr>
          <a:xfrm>
            <a:off x="7993965" y="794392"/>
            <a:ext cx="1164089" cy="52063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77E2F9-1599-42CE-3469-3857154F3D2E}"/>
              </a:ext>
            </a:extLst>
          </p:cNvPr>
          <p:cNvSpPr txBox="1"/>
          <p:nvPr/>
        </p:nvSpPr>
        <p:spPr>
          <a:xfrm>
            <a:off x="0" y="5555776"/>
            <a:ext cx="518764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sz="135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Ежедневное время для Бога в каждом сердце, доме и общине</a:t>
            </a:r>
          </a:p>
          <a:p>
            <a:pPr algn="ctr" defTabSz="685800">
              <a:defRPr/>
            </a:pPr>
            <a:r>
              <a:rPr lang="ru-RU" sz="13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050173-38BA-3E06-ED83-DD14E0591EA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617" t="39743" r="65621" b="3268"/>
          <a:stretch/>
        </p:blipFill>
        <p:spPr>
          <a:xfrm>
            <a:off x="0" y="857250"/>
            <a:ext cx="666293" cy="13444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393B657-FC71-C165-26E0-1ADA8F5550CC}"/>
              </a:ext>
            </a:extLst>
          </p:cNvPr>
          <p:cNvSpPr txBox="1"/>
          <p:nvPr/>
        </p:nvSpPr>
        <p:spPr>
          <a:xfrm>
            <a:off x="164669" y="2125266"/>
            <a:ext cx="4741513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700" b="1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«Вот, Я пошлю к вам Илию пророка </a:t>
            </a:r>
            <a:r>
              <a:rPr lang="ru-RU" sz="2700" b="1" kern="1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перед наступлением дня Господня</a:t>
            </a:r>
            <a:r>
              <a:rPr lang="ru-RU" sz="2700" b="1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 </a:t>
            </a:r>
          </a:p>
          <a:p>
            <a:r>
              <a:rPr lang="ru-RU" sz="2700" b="1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он </a:t>
            </a:r>
            <a:r>
              <a:rPr lang="ru-RU" sz="2700" b="1" kern="100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обратит </a:t>
            </a:r>
            <a:r>
              <a:rPr lang="ru-RU" sz="2700" b="1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сердца отцов к детям и сердца детей к отцам их, чтобы Я, </a:t>
            </a:r>
            <a:r>
              <a:rPr lang="ru-RU" sz="2700" b="1" kern="1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придя</a:t>
            </a:r>
            <a:r>
              <a:rPr lang="ru-RU" sz="2700" b="1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не поразил земли проклятием»</a:t>
            </a:r>
          </a:p>
          <a:p>
            <a:r>
              <a:rPr lang="ru-RU" sz="2100" b="1" i="1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Мал.4:5-6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0C3014-0640-A355-1C07-394E8EA19051}"/>
              </a:ext>
            </a:extLst>
          </p:cNvPr>
          <p:cNvSpPr txBox="1"/>
          <p:nvPr/>
        </p:nvSpPr>
        <p:spPr>
          <a:xfrm>
            <a:off x="1528481" y="1031607"/>
            <a:ext cx="3823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Инициатива Всемирной Церкви АСД</a:t>
            </a:r>
          </a:p>
        </p:txBody>
      </p:sp>
    </p:spTree>
    <p:extLst>
      <p:ext uri="{BB962C8B-B14F-4D97-AF65-F5344CB8AC3E}">
        <p14:creationId xmlns:p14="http://schemas.microsoft.com/office/powerpoint/2010/main" val="21237703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 </a:t>
            </a:r>
            <a:r>
              <a:rPr lang="uk-UA" dirty="0" err="1"/>
              <a:t>Вторм</a:t>
            </a:r>
            <a:r>
              <a:rPr lang="uk-UA" dirty="0"/>
              <a:t> </a:t>
            </a:r>
            <a:r>
              <a:rPr lang="uk-UA" dirty="0" err="1"/>
              <a:t>пришествием</a:t>
            </a:r>
            <a:r>
              <a:rPr lang="uk-UA" dirty="0"/>
              <a:t> Христа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2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41"/>
          <a:stretch/>
        </p:blipFill>
        <p:spPr>
          <a:xfrm>
            <a:off x="0" y="794394"/>
            <a:ext cx="8028770" cy="5206358"/>
          </a:xfrm>
        </p:spPr>
      </p:pic>
      <p:pic>
        <p:nvPicPr>
          <p:cNvPr id="8" name="Объект 9">
            <a:extLst>
              <a:ext uri="{FF2B5EF4-FFF2-40B4-BE49-F238E27FC236}">
                <a16:creationId xmlns:a16="http://schemas.microsoft.com/office/drawing/2014/main" id="{367E3E48-B94D-ACB2-2811-F30382A8EA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03" t="20435" r="26883" b="32547"/>
          <a:stretch/>
        </p:blipFill>
        <p:spPr>
          <a:xfrm>
            <a:off x="7993965" y="794392"/>
            <a:ext cx="1164089" cy="52063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77E2F9-1599-42CE-3469-3857154F3D2E}"/>
              </a:ext>
            </a:extLst>
          </p:cNvPr>
          <p:cNvSpPr txBox="1"/>
          <p:nvPr/>
        </p:nvSpPr>
        <p:spPr>
          <a:xfrm>
            <a:off x="0" y="5555776"/>
            <a:ext cx="518764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sz="135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Ежедневное время для Бога в каждом сердце, доме и общине</a:t>
            </a:r>
          </a:p>
          <a:p>
            <a:pPr algn="ctr" defTabSz="685800">
              <a:defRPr/>
            </a:pPr>
            <a:r>
              <a:rPr lang="ru-RU" sz="13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050173-38BA-3E06-ED83-DD14E0591EA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617" t="39743" r="65621" b="3268"/>
          <a:stretch/>
        </p:blipFill>
        <p:spPr>
          <a:xfrm>
            <a:off x="0" y="857250"/>
            <a:ext cx="666293" cy="13444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00C3014-0640-A355-1C07-394E8EA19051}"/>
              </a:ext>
            </a:extLst>
          </p:cNvPr>
          <p:cNvSpPr txBox="1"/>
          <p:nvPr/>
        </p:nvSpPr>
        <p:spPr>
          <a:xfrm>
            <a:off x="1528481" y="1031607"/>
            <a:ext cx="3823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Инициатива Всемирной Церкви АСД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8D43C5-B988-1117-7F64-F643B94ABAA6}"/>
              </a:ext>
            </a:extLst>
          </p:cNvPr>
          <p:cNvSpPr txBox="1"/>
          <p:nvPr/>
        </p:nvSpPr>
        <p:spPr>
          <a:xfrm>
            <a:off x="666293" y="2379896"/>
            <a:ext cx="42434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ВОЗВРАЩЕНИЕ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(К АЛТАРЮ)</a:t>
            </a:r>
          </a:p>
        </p:txBody>
      </p:sp>
    </p:spTree>
    <p:extLst>
      <p:ext uri="{BB962C8B-B14F-4D97-AF65-F5344CB8AC3E}">
        <p14:creationId xmlns:p14="http://schemas.microsoft.com/office/powerpoint/2010/main" val="14332091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2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41"/>
          <a:stretch/>
        </p:blipFill>
        <p:spPr>
          <a:xfrm>
            <a:off x="0" y="794394"/>
            <a:ext cx="8028770" cy="5206358"/>
          </a:xfrm>
        </p:spPr>
      </p:pic>
      <p:pic>
        <p:nvPicPr>
          <p:cNvPr id="8" name="Объект 9">
            <a:extLst>
              <a:ext uri="{FF2B5EF4-FFF2-40B4-BE49-F238E27FC236}">
                <a16:creationId xmlns:a16="http://schemas.microsoft.com/office/drawing/2014/main" id="{367E3E48-B94D-ACB2-2811-F30382A8EA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03" t="20435" r="26883" b="32547"/>
          <a:stretch/>
        </p:blipFill>
        <p:spPr>
          <a:xfrm>
            <a:off x="7993965" y="794392"/>
            <a:ext cx="1164089" cy="52063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77E2F9-1599-42CE-3469-3857154F3D2E}"/>
              </a:ext>
            </a:extLst>
          </p:cNvPr>
          <p:cNvSpPr txBox="1"/>
          <p:nvPr/>
        </p:nvSpPr>
        <p:spPr>
          <a:xfrm>
            <a:off x="0" y="5555776"/>
            <a:ext cx="518764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sz="135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Ежедневное время для Бога в каждом сердце, доме и общине</a:t>
            </a:r>
          </a:p>
          <a:p>
            <a:pPr algn="ctr" defTabSz="685800">
              <a:defRPr/>
            </a:pPr>
            <a:r>
              <a:rPr lang="ru-RU" sz="135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050173-38BA-3E06-ED83-DD14E0591EA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617" t="39743" r="65621" b="3268"/>
          <a:stretch/>
        </p:blipFill>
        <p:spPr>
          <a:xfrm>
            <a:off x="0" y="857250"/>
            <a:ext cx="666293" cy="13444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5390017-5A65-8F26-3FAD-65E0301356C5}"/>
              </a:ext>
            </a:extLst>
          </p:cNvPr>
          <p:cNvSpPr txBox="1"/>
          <p:nvPr/>
        </p:nvSpPr>
        <p:spPr>
          <a:xfrm>
            <a:off x="1012478" y="949117"/>
            <a:ext cx="46455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Инициатива Всемирной Церкви АСД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B32038-D506-6567-DF8F-6E85834EF96B}"/>
              </a:ext>
            </a:extLst>
          </p:cNvPr>
          <p:cNvSpPr txBox="1"/>
          <p:nvPr/>
        </p:nvSpPr>
        <p:spPr>
          <a:xfrm>
            <a:off x="333146" y="1480031"/>
            <a:ext cx="5934638" cy="40164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</a:t>
            </a:r>
            <a:r>
              <a:rPr lang="ru-RU" sz="21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«Церковь Адвентистов Седьмого Дня </a:t>
            </a:r>
          </a:p>
          <a:p>
            <a:r>
              <a:rPr lang="ru-RU" sz="21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переживает определенный кризис, </a:t>
            </a:r>
          </a:p>
          <a:p>
            <a:r>
              <a:rPr lang="ru-RU" sz="21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касающийся личного и семейного поклонения.</a:t>
            </a:r>
          </a:p>
          <a:p>
            <a:r>
              <a:rPr lang="ru-RU" sz="21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Слишком </a:t>
            </a:r>
            <a:r>
              <a:rPr lang="ru-RU" sz="21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многие наши алтари позабыты</a:t>
            </a:r>
            <a:r>
              <a:rPr lang="ru-RU" sz="21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</a:p>
          <a:p>
            <a:r>
              <a:rPr lang="ru-RU" sz="21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1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разрушены</a:t>
            </a:r>
            <a:r>
              <a:rPr lang="ru-RU" sz="21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1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или вообще не существуют.</a:t>
            </a:r>
          </a:p>
          <a:p>
            <a:r>
              <a:rPr lang="ru-RU" sz="21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 2018 г. в  Церкви АСД во всем мире, </a:t>
            </a:r>
          </a:p>
          <a:p>
            <a:r>
              <a:rPr lang="ru-RU" sz="21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лишь </a:t>
            </a:r>
            <a:r>
              <a:rPr lang="ru-RU" sz="21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34</a:t>
            </a:r>
            <a:r>
              <a:rPr lang="ru-RU" sz="21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процента семей АСД, регулярно </a:t>
            </a:r>
          </a:p>
          <a:p>
            <a:r>
              <a:rPr lang="ru-RU" sz="21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проводили утреннее и вечернее</a:t>
            </a:r>
          </a:p>
          <a:p>
            <a:r>
              <a:rPr lang="ru-RU" sz="21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богослужения, и только </a:t>
            </a:r>
            <a:r>
              <a:rPr lang="ru-RU" sz="21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52</a:t>
            </a:r>
            <a:r>
              <a:rPr lang="ru-RU" sz="21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процента </a:t>
            </a:r>
          </a:p>
          <a:p>
            <a:r>
              <a:rPr lang="ru-RU" sz="21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членов Церкви АСД совершают </a:t>
            </a:r>
          </a:p>
          <a:p>
            <a:r>
              <a:rPr lang="ru-RU" sz="21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личное поклонение.»</a:t>
            </a:r>
          </a:p>
          <a:p>
            <a:r>
              <a:rPr lang="ru-RU" sz="135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(Комитет ГК по Возрождению и преобразованию</a:t>
            </a:r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)</a:t>
            </a:r>
            <a:endParaRPr lang="ru-RU" sz="2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70759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724</TotalTime>
  <Words>1026</Words>
  <Application>Microsoft Office PowerPoint</Application>
  <PresentationFormat>On-screen Show (4:3)</PresentationFormat>
  <Paragraphs>153</Paragraphs>
  <Slides>19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Вторм пришествием Христа</vt:lpstr>
      <vt:lpstr> Вторм пришествием Христа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Pavel Liberanskiy</dc:creator>
  <cp:lastModifiedBy>Pavel Liberanskiy</cp:lastModifiedBy>
  <cp:revision>132</cp:revision>
  <dcterms:created xsi:type="dcterms:W3CDTF">2024-02-10T14:49:25Z</dcterms:created>
  <dcterms:modified xsi:type="dcterms:W3CDTF">2024-02-16T06:27:53Z</dcterms:modified>
</cp:coreProperties>
</file>